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695" r:id="rId2"/>
  </p:sldMasterIdLst>
  <p:notesMasterIdLst>
    <p:notesMasterId r:id="rId24"/>
  </p:notesMasterIdLst>
  <p:handoutMasterIdLst>
    <p:handoutMasterId r:id="rId25"/>
  </p:handoutMasterIdLst>
  <p:sldIdLst>
    <p:sldId id="263" r:id="rId3"/>
    <p:sldId id="360" r:id="rId4"/>
    <p:sldId id="361" r:id="rId5"/>
    <p:sldId id="364" r:id="rId6"/>
    <p:sldId id="266" r:id="rId7"/>
    <p:sldId id="267" r:id="rId8"/>
    <p:sldId id="372" r:id="rId9"/>
    <p:sldId id="382" r:id="rId10"/>
    <p:sldId id="357" r:id="rId11"/>
    <p:sldId id="349" r:id="rId12"/>
    <p:sldId id="384" r:id="rId13"/>
    <p:sldId id="375" r:id="rId14"/>
    <p:sldId id="385" r:id="rId15"/>
    <p:sldId id="379" r:id="rId16"/>
    <p:sldId id="370" r:id="rId17"/>
    <p:sldId id="380" r:id="rId18"/>
    <p:sldId id="381" r:id="rId19"/>
    <p:sldId id="387" r:id="rId20"/>
    <p:sldId id="376" r:id="rId21"/>
    <p:sldId id="386" r:id="rId22"/>
    <p:sldId id="377" r:id="rId23"/>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2890"/>
    <a:srgbClr val="498B57"/>
    <a:srgbClr val="DD0907"/>
    <a:srgbClr val="0707D5"/>
    <a:srgbClr val="32AE33"/>
    <a:srgbClr val="808080"/>
    <a:srgbClr val="E01D1C"/>
    <a:srgbClr val="3F97A4"/>
    <a:srgbClr val="FF2919"/>
    <a:srgbClr val="FF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8" autoAdjust="0"/>
    <p:restoredTop sz="94660"/>
  </p:normalViewPr>
  <p:slideViewPr>
    <p:cSldViewPr snapToGrid="0">
      <p:cViewPr varScale="1">
        <p:scale>
          <a:sx n="99" d="100"/>
          <a:sy n="99" d="100"/>
        </p:scale>
        <p:origin x="1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2019/2/13</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2019/2/13</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分</a:t>
            </a:r>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7</a:t>
            </a:r>
            <a:r>
              <a:rPr kumimoji="1" lang="ja-JP" altLang="en-US" dirty="0"/>
              <a:t>分</a:t>
            </a:r>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44385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a:t>
            </a:r>
            <a:r>
              <a:rPr kumimoji="1" lang="ja-JP" altLang="en-US" dirty="0"/>
              <a:t>分</a:t>
            </a:r>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3648016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a:t>
            </a:r>
            <a:r>
              <a:rPr kumimoji="1" lang="ja-JP" altLang="en-US" dirty="0"/>
              <a:t>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15</a:t>
            </a:fld>
            <a:endParaRPr kumimoji="1" lang="ja-JP" altLang="en-US"/>
          </a:p>
        </p:txBody>
      </p:sp>
    </p:spTree>
    <p:extLst>
      <p:ext uri="{BB962C8B-B14F-4D97-AF65-F5344CB8AC3E}">
        <p14:creationId xmlns:p14="http://schemas.microsoft.com/office/powerpoint/2010/main" val="1919894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B8FEBB88-1CB7-4973-AF8C-AC5489ABFF5C}"/>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コンテンツ プレースホルダー 2">
            <a:extLst>
              <a:ext uri="{FF2B5EF4-FFF2-40B4-BE49-F238E27FC236}">
                <a16:creationId xmlns:a16="http://schemas.microsoft.com/office/drawing/2014/main" id="{241CC082-E0EF-4D10-BDF4-78A1B908588C}"/>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Tree>
    <p:extLst>
      <p:ext uri="{BB962C8B-B14F-4D97-AF65-F5344CB8AC3E}">
        <p14:creationId xmlns:p14="http://schemas.microsoft.com/office/powerpoint/2010/main" val="22191802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B4246567-A723-4A0C-97EE-A07E691BC342}"/>
              </a:ext>
            </a:extLst>
          </p:cNvPr>
          <p:cNvSpPr/>
          <p:nvPr userDrawn="1"/>
        </p:nvSpPr>
        <p:spPr>
          <a:xfrm>
            <a:off x="0" y="6256122"/>
            <a:ext cx="9144000" cy="601878"/>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378124"/>
            <a:ext cx="4127453"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900" dirty="0">
                <a:uFill>
                  <a:solidFill>
                    <a:srgbClr val="FF695E"/>
                  </a:solidFill>
                </a:uFill>
              </a:rPr>
              <a:t>粉末金型充填における吸引効果の数値シミューレーションによる考察</a:t>
            </a:r>
            <a:endParaRPr lang="en-US" altLang="ja-JP" sz="900" dirty="0">
              <a:uFill>
                <a:solidFill>
                  <a:srgbClr val="FF695E"/>
                </a:solidFill>
              </a:uFill>
            </a:endParaRPr>
          </a:p>
          <a:p>
            <a:pPr algn="l"/>
            <a:r>
              <a:rPr lang="en-US" altLang="ja-JP" sz="900" dirty="0">
                <a:uFill>
                  <a:solidFill>
                    <a:srgbClr val="FF695E"/>
                  </a:solidFill>
                </a:uFill>
              </a:rPr>
              <a:t>03-163017 </a:t>
            </a:r>
            <a:r>
              <a:rPr lang="ja-JP" altLang="en-US" sz="900" dirty="0">
                <a:uFill>
                  <a:solidFill>
                    <a:srgbClr val="FF695E"/>
                  </a:solidFill>
                </a:uFill>
              </a:rPr>
              <a:t>吉田昂生</a:t>
            </a:r>
            <a:endParaRPr lang="en-US" altLang="ja-JP" sz="900" dirty="0">
              <a:uFill>
                <a:solidFill>
                  <a:srgbClr val="FF695E"/>
                </a:solidFill>
              </a:uFill>
            </a:endParaRPr>
          </a:p>
        </p:txBody>
      </p: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9616" y="0"/>
            <a:ext cx="7886700" cy="106446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2/13/2019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654C5-1636-4F20-A03F-ECD4CCF9462E}" type="slidenum">
              <a:rPr lang="ja-JP" altLang="en-US" smtClean="0"/>
              <a:pPr/>
              <a:t>‹#›</a:t>
            </a:fld>
            <a:endParaRPr lang="ja-JP" altLang="en-US" dirty="0"/>
          </a:p>
        </p:txBody>
      </p:sp>
      <p:sp>
        <p:nvSpPr>
          <p:cNvPr id="7" name="正方形/長方形 6">
            <a:extLst>
              <a:ext uri="{FF2B5EF4-FFF2-40B4-BE49-F238E27FC236}">
                <a16:creationId xmlns:a16="http://schemas.microsoft.com/office/drawing/2014/main" id="{3785516E-F2AD-4B0B-9F8F-5CD5E696475F}"/>
              </a:ext>
            </a:extLst>
          </p:cNvPr>
          <p:cNvSpPr/>
          <p:nvPr userDrawn="1"/>
        </p:nvSpPr>
        <p:spPr>
          <a:xfrm>
            <a:off x="0" y="6256122"/>
            <a:ext cx="9144000" cy="601878"/>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dirty="0"/>
          </a:p>
        </p:txBody>
      </p:sp>
      <p:sp>
        <p:nvSpPr>
          <p:cNvPr id="9" name="正方形/長方形 8">
            <a:extLst>
              <a:ext uri="{FF2B5EF4-FFF2-40B4-BE49-F238E27FC236}">
                <a16:creationId xmlns:a16="http://schemas.microsoft.com/office/drawing/2014/main" id="{7B8703B5-2D04-43C7-A223-FDDD8352EC43}"/>
              </a:ext>
            </a:extLst>
          </p:cNvPr>
          <p:cNvSpPr/>
          <p:nvPr userDrawn="1"/>
        </p:nvSpPr>
        <p:spPr>
          <a:xfrm>
            <a:off x="0" y="1064469"/>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フッター プレースホルダー 4">
            <a:extLst>
              <a:ext uri="{FF2B5EF4-FFF2-40B4-BE49-F238E27FC236}">
                <a16:creationId xmlns:a16="http://schemas.microsoft.com/office/drawing/2014/main" id="{806FA5AA-EE01-418F-9302-58B7F971943F}"/>
              </a:ext>
            </a:extLst>
          </p:cNvPr>
          <p:cNvSpPr txBox="1">
            <a:spLocks/>
          </p:cNvSpPr>
          <p:nvPr userDrawn="1"/>
        </p:nvSpPr>
        <p:spPr>
          <a:xfrm>
            <a:off x="536529" y="6378124"/>
            <a:ext cx="4127453"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900" dirty="0">
                <a:uFill>
                  <a:solidFill>
                    <a:srgbClr val="FF695E"/>
                  </a:solidFill>
                </a:uFill>
              </a:rPr>
              <a:t>粉末金型充填における吸引効果の数値シミューレーションによる考察</a:t>
            </a:r>
            <a:endParaRPr lang="en-US" altLang="ja-JP" sz="900" dirty="0">
              <a:uFill>
                <a:solidFill>
                  <a:srgbClr val="FF695E"/>
                </a:solidFill>
              </a:uFill>
            </a:endParaRPr>
          </a:p>
          <a:p>
            <a:pPr algn="l"/>
            <a:r>
              <a:rPr lang="en-US" altLang="ja-JP" sz="900" dirty="0">
                <a:uFill>
                  <a:solidFill>
                    <a:srgbClr val="FF695E"/>
                  </a:solidFill>
                </a:uFill>
              </a:rPr>
              <a:t>03-163017 </a:t>
            </a:r>
            <a:r>
              <a:rPr lang="ja-JP" altLang="en-US" sz="900" dirty="0">
                <a:uFill>
                  <a:solidFill>
                    <a:srgbClr val="FF695E"/>
                  </a:solidFill>
                </a:uFill>
              </a:rPr>
              <a:t>吉田昂生</a:t>
            </a:r>
            <a:endParaRPr lang="en-US" altLang="ja-JP" sz="900" dirty="0">
              <a:uFill>
                <a:solidFill>
                  <a:srgbClr val="FF695E"/>
                </a:solidFill>
              </a:uFill>
            </a:endParaRPr>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pPr/>
              <a:t>‹#›</a:t>
            </a:fld>
            <a:endParaRPr lang="ja-JP" altLang="en-US" dirty="0"/>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 id="2147483711" r:id="rId7"/>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9.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slideLayout" Target="../slideLayouts/slideLayout4.xml"/><Relationship Id="rId7" Type="http://schemas.openxmlformats.org/officeDocument/2006/relationships/image" Target="../media/image33.png"/><Relationship Id="rId12" Type="http://schemas.openxmlformats.org/officeDocument/2006/relationships/image" Target="../media/image34.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0.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8.png"/><Relationship Id="rId7" Type="http://schemas.openxmlformats.org/officeDocument/2006/relationships/image" Target="../media/image33.png"/><Relationship Id="rId12"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jp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2CE9030-C2AB-44BB-9443-385E9BB53167}"/>
              </a:ext>
            </a:extLst>
          </p:cNvPr>
          <p:cNvSpPr>
            <a:spLocks noGrp="1"/>
          </p:cNvSpPr>
          <p:nvPr>
            <p:ph type="sldNum" sz="quarter" idx="12"/>
          </p:nvPr>
        </p:nvSpPr>
        <p:spPr/>
        <p:txBody>
          <a:bodyPr/>
          <a:lstStyle/>
          <a:p>
            <a:fld id="{B63654C5-1636-4F20-A03F-ECD4CCF9462E}" type="slidenum">
              <a:rPr kumimoji="1" lang="ja-JP" altLang="en-US" smtClean="0"/>
              <a:t>1</a:t>
            </a:fld>
            <a:endParaRPr kumimoji="1" lang="ja-JP" altLang="en-US" dirty="0"/>
          </a:p>
        </p:txBody>
      </p:sp>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628650" y="2409995"/>
            <a:ext cx="7886700" cy="1581712"/>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300" dirty="0">
                <a:uFill>
                  <a:solidFill>
                    <a:srgbClr val="FF695E"/>
                  </a:solidFill>
                </a:uFill>
              </a:rPr>
              <a:t>粉末金型充填における吸引効果の</a:t>
            </a:r>
            <a:endParaRPr lang="en-US" altLang="ja-JP" sz="3300" dirty="0">
              <a:uFill>
                <a:solidFill>
                  <a:srgbClr val="FF695E"/>
                </a:solidFill>
              </a:uFill>
            </a:endParaRPr>
          </a:p>
          <a:p>
            <a:pPr algn="ctr"/>
            <a:r>
              <a:rPr lang="ja-JP" altLang="en-US" sz="3300" dirty="0">
                <a:uFill>
                  <a:solidFill>
                    <a:srgbClr val="FF695E"/>
                  </a:solidFill>
                </a:uFill>
              </a:rPr>
              <a:t>数値シミューレーションによる考察</a:t>
            </a:r>
            <a:endParaRPr lang="en-US" altLang="ja-JP" sz="3300" dirty="0">
              <a:uFill>
                <a:solidFill>
                  <a:srgbClr val="FF695E"/>
                </a:solidFill>
              </a:uFill>
            </a:endParaRPr>
          </a:p>
        </p:txBody>
      </p:sp>
      <p:sp>
        <p:nvSpPr>
          <p:cNvPr id="10" name="テキスト ボックス 9">
            <a:extLst>
              <a:ext uri="{FF2B5EF4-FFF2-40B4-BE49-F238E27FC236}">
                <a16:creationId xmlns:a16="http://schemas.microsoft.com/office/drawing/2014/main" id="{FE2A5D9C-429D-4175-9EFF-3D241CFA3379}"/>
              </a:ext>
            </a:extLst>
          </p:cNvPr>
          <p:cNvSpPr txBox="1"/>
          <p:nvPr/>
        </p:nvSpPr>
        <p:spPr>
          <a:xfrm>
            <a:off x="669150" y="4836231"/>
            <a:ext cx="7886700" cy="300082"/>
          </a:xfrm>
          <a:prstGeom prst="rect">
            <a:avLst/>
          </a:prstGeom>
          <a:noFill/>
        </p:spPr>
        <p:txBody>
          <a:bodyPr wrap="square" rtlCol="0">
            <a:spAutoFit/>
          </a:bodyPr>
          <a:lstStyle/>
          <a:p>
            <a:r>
              <a:rPr lang="ja-JP" altLang="en-US" sz="1350" dirty="0">
                <a:latin typeface="メイリオ" panose="020B0604030504040204" pitchFamily="50" charset="-128"/>
                <a:ea typeface="メイリオ" panose="020B0604030504040204" pitchFamily="50" charset="-128"/>
                <a:cs typeface="メイリオ" panose="020B0604030504040204" pitchFamily="50" charset="-128"/>
              </a:rPr>
              <a:t>指導教員 </a:t>
            </a:r>
            <a:r>
              <a:rPr lang="en-US" altLang="ja-JP" sz="135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350" dirty="0">
                <a:latin typeface="メイリオ" panose="020B0604030504040204" pitchFamily="50" charset="-128"/>
                <a:ea typeface="メイリオ" panose="020B0604030504040204" pitchFamily="50" charset="-128"/>
                <a:cs typeface="メイリオ" panose="020B0604030504040204" pitchFamily="50" charset="-128"/>
              </a:rPr>
              <a:t> 酒井幹夫 准教授</a:t>
            </a: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628650" y="5786971"/>
            <a:ext cx="7886700"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吉田昂生</a:t>
            </a:r>
          </a:p>
        </p:txBody>
      </p:sp>
      <p:sp>
        <p:nvSpPr>
          <p:cNvPr id="12" name="正方形/長方形 11">
            <a:extLst>
              <a:ext uri="{FF2B5EF4-FFF2-40B4-BE49-F238E27FC236}">
                <a16:creationId xmlns:a16="http://schemas.microsoft.com/office/drawing/2014/main" id="{F87CE8A0-377B-431E-9485-4764C87AD4F6}"/>
              </a:ext>
            </a:extLst>
          </p:cNvPr>
          <p:cNvSpPr/>
          <p:nvPr/>
        </p:nvSpPr>
        <p:spPr>
          <a:xfrm>
            <a:off x="628650" y="5134975"/>
            <a:ext cx="27000" cy="276999"/>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正方形/長方形 12">
            <a:extLst>
              <a:ext uri="{FF2B5EF4-FFF2-40B4-BE49-F238E27FC236}">
                <a16:creationId xmlns:a16="http://schemas.microsoft.com/office/drawing/2014/main" id="{48B4203E-C1E3-4335-B55D-4E996561BBBD}"/>
              </a:ext>
            </a:extLst>
          </p:cNvPr>
          <p:cNvSpPr/>
          <p:nvPr/>
        </p:nvSpPr>
        <p:spPr>
          <a:xfrm>
            <a:off x="628650" y="5786971"/>
            <a:ext cx="27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669150" y="5471613"/>
            <a:ext cx="7886700" cy="300082"/>
          </a:xfrm>
          <a:prstGeom prst="rect">
            <a:avLst/>
          </a:prstGeom>
          <a:noFill/>
        </p:spPr>
        <p:txBody>
          <a:bodyPr wrap="square" rtlCol="0">
            <a:spAutoFit/>
          </a:bodyPr>
          <a:lstStyle/>
          <a:p>
            <a:r>
              <a:rPr lang="ja-JP" altLang="en-US" sz="1350" dirty="0">
                <a:latin typeface="メイリオ" panose="020B0604030504040204" pitchFamily="50" charset="-128"/>
                <a:ea typeface="メイリオ" panose="020B0604030504040204" pitchFamily="50" charset="-128"/>
                <a:cs typeface="メイリオ" panose="020B0604030504040204" pitchFamily="50" charset="-128"/>
              </a:rPr>
              <a:t>学籍番号</a:t>
            </a:r>
            <a:r>
              <a:rPr lang="en-US" altLang="ja-JP" sz="1350" dirty="0">
                <a:latin typeface="メイリオ" panose="020B0604030504040204" pitchFamily="50" charset="-128"/>
                <a:ea typeface="メイリオ" panose="020B0604030504040204" pitchFamily="50" charset="-128"/>
                <a:cs typeface="メイリオ" panose="020B0604030504040204" pitchFamily="50" charset="-128"/>
              </a:rPr>
              <a:t> : 03-163017</a:t>
            </a:r>
            <a:endParaRPr lang="ja-JP" altLang="en-US" sz="13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正方形/長方形 14">
            <a:extLst>
              <a:ext uri="{FF2B5EF4-FFF2-40B4-BE49-F238E27FC236}">
                <a16:creationId xmlns:a16="http://schemas.microsoft.com/office/drawing/2014/main" id="{F1CB9F77-2249-4F7A-A723-F68E62E37890}"/>
              </a:ext>
            </a:extLst>
          </p:cNvPr>
          <p:cNvSpPr/>
          <p:nvPr/>
        </p:nvSpPr>
        <p:spPr>
          <a:xfrm>
            <a:off x="628650" y="5450332"/>
            <a:ext cx="27000" cy="276999"/>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6079007" y="237086"/>
            <a:ext cx="3064993" cy="369332"/>
          </a:xfrm>
          <a:prstGeom prst="rect">
            <a:avLst/>
          </a:prstGeom>
          <a:noFill/>
        </p:spPr>
        <p:txBody>
          <a:bodyPr wrap="square" rtlCol="0">
            <a:spAutoFit/>
          </a:bodyPr>
          <a:lstStyle/>
          <a:p>
            <a:pPr algn="ctr"/>
            <a:r>
              <a:rPr lang="en-US" altLang="ja-JP" dirty="0"/>
              <a:t>2019/2/6</a:t>
            </a:r>
            <a:r>
              <a:rPr lang="ja-JP" altLang="en-US" dirty="0"/>
              <a:t>　卒業論文発表</a:t>
            </a:r>
            <a:endParaRPr kumimoji="1" lang="ja-JP" altLang="en-US" dirty="0"/>
          </a:p>
        </p:txBody>
      </p:sp>
      <p:sp>
        <p:nvSpPr>
          <p:cNvPr id="16" name="正方形/長方形 15">
            <a:extLst>
              <a:ext uri="{FF2B5EF4-FFF2-40B4-BE49-F238E27FC236}">
                <a16:creationId xmlns:a16="http://schemas.microsoft.com/office/drawing/2014/main" id="{F87CE8A0-377B-431E-9485-4764C87AD4F6}"/>
              </a:ext>
            </a:extLst>
          </p:cNvPr>
          <p:cNvSpPr/>
          <p:nvPr/>
        </p:nvSpPr>
        <p:spPr>
          <a:xfrm>
            <a:off x="628650" y="4829346"/>
            <a:ext cx="27000" cy="276999"/>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7" name="テキスト ボックス 16">
            <a:extLst>
              <a:ext uri="{FF2B5EF4-FFF2-40B4-BE49-F238E27FC236}">
                <a16:creationId xmlns:a16="http://schemas.microsoft.com/office/drawing/2014/main" id="{FE2A5D9C-429D-4175-9EFF-3D241CFA3379}"/>
              </a:ext>
            </a:extLst>
          </p:cNvPr>
          <p:cNvSpPr txBox="1"/>
          <p:nvPr/>
        </p:nvSpPr>
        <p:spPr>
          <a:xfrm>
            <a:off x="669150" y="5146576"/>
            <a:ext cx="7886700" cy="300082"/>
          </a:xfrm>
          <a:prstGeom prst="rect">
            <a:avLst/>
          </a:prstGeom>
          <a:noFill/>
        </p:spPr>
        <p:txBody>
          <a:bodyPr wrap="square" rtlCol="0">
            <a:spAutoFit/>
          </a:bodyPr>
          <a:lstStyle/>
          <a:p>
            <a:r>
              <a:rPr lang="ja-JP" altLang="en-US" sz="1350" dirty="0">
                <a:latin typeface="メイリオ" panose="020B0604030504040204" pitchFamily="50" charset="-128"/>
                <a:ea typeface="メイリオ" panose="020B0604030504040204" pitchFamily="50" charset="-128"/>
                <a:cs typeface="メイリオ" panose="020B0604030504040204" pitchFamily="50" charset="-128"/>
              </a:rPr>
              <a:t>工学部システム創成学科</a:t>
            </a:r>
            <a:r>
              <a:rPr lang="en-US" altLang="ja-JP" sz="1350" dirty="0">
                <a:latin typeface="メイリオ" panose="020B0604030504040204" pitchFamily="50" charset="-128"/>
                <a:ea typeface="メイリオ" panose="020B0604030504040204" pitchFamily="50" charset="-128"/>
                <a:cs typeface="メイリオ" panose="020B0604030504040204" pitchFamily="50" charset="-128"/>
              </a:rPr>
              <a:t>SDM</a:t>
            </a:r>
            <a:r>
              <a:rPr lang="ja-JP" altLang="en-US" sz="1350" dirty="0">
                <a:latin typeface="メイリオ" panose="020B0604030504040204" pitchFamily="50" charset="-128"/>
                <a:ea typeface="メイリオ" panose="020B0604030504040204" pitchFamily="50" charset="-128"/>
                <a:cs typeface="メイリオ" panose="020B0604030504040204" pitchFamily="50" charset="-128"/>
              </a:rPr>
              <a:t>コース</a:t>
            </a:r>
          </a:p>
        </p:txBody>
      </p:sp>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580C51A-E737-490C-A357-F07374C62B8C}"/>
              </a:ext>
            </a:extLst>
          </p:cNvPr>
          <p:cNvSpPr>
            <a:spLocks noGrp="1"/>
          </p:cNvSpPr>
          <p:nvPr>
            <p:ph type="sldNum" sz="quarter" idx="12"/>
          </p:nvPr>
        </p:nvSpPr>
        <p:spPr/>
        <p:txBody>
          <a:bodyPr/>
          <a:lstStyle/>
          <a:p>
            <a:fld id="{B63654C5-1636-4F20-A03F-ECD4CCF9462E}" type="slidenum">
              <a:rPr kumimoji="1" lang="ja-JP" altLang="en-US" smtClean="0"/>
              <a:t>10</a:t>
            </a:fld>
            <a:endParaRPr kumimoji="1" lang="ja-JP" altLang="en-US"/>
          </a:p>
        </p:txBody>
      </p:sp>
      <p:sp>
        <p:nvSpPr>
          <p:cNvPr id="6" name="コンテンツ プレースホルダー 5">
            <a:extLst>
              <a:ext uri="{FF2B5EF4-FFF2-40B4-BE49-F238E27FC236}">
                <a16:creationId xmlns:a16="http://schemas.microsoft.com/office/drawing/2014/main" id="{7BDC8CF1-8A70-46DB-9F7A-627F2D2C9692}"/>
              </a:ext>
            </a:extLst>
          </p:cNvPr>
          <p:cNvSpPr>
            <a:spLocks noGrp="1"/>
          </p:cNvSpPr>
          <p:nvPr>
            <p:ph idx="1"/>
          </p:nvPr>
        </p:nvSpPr>
        <p:spPr>
          <a:xfrm>
            <a:off x="427290" y="2448524"/>
            <a:ext cx="8306511" cy="980476"/>
          </a:xfrm>
        </p:spPr>
        <p:txBody>
          <a:bodyPr/>
          <a:lstStyle/>
          <a:p>
            <a:r>
              <a:rPr lang="en-US" altLang="ja-JP" dirty="0"/>
              <a:t>2.</a:t>
            </a:r>
            <a:r>
              <a:rPr lang="ja-JP" altLang="en-US" dirty="0"/>
              <a:t>下杵の降下速度による比較</a:t>
            </a:r>
          </a:p>
        </p:txBody>
      </p:sp>
      <p:sp>
        <p:nvSpPr>
          <p:cNvPr id="4" name="タイトル 1">
            <a:extLst>
              <a:ext uri="{FF2B5EF4-FFF2-40B4-BE49-F238E27FC236}">
                <a16:creationId xmlns:a16="http://schemas.microsoft.com/office/drawing/2014/main" id="{F609AEB8-AC63-4470-A403-B7EAF0D3D01F}"/>
              </a:ext>
            </a:extLst>
          </p:cNvPr>
          <p:cNvSpPr txBox="1">
            <a:spLocks/>
          </p:cNvSpPr>
          <p:nvPr/>
        </p:nvSpPr>
        <p:spPr>
          <a:xfrm>
            <a:off x="803368" y="2683485"/>
            <a:ext cx="7563395" cy="745519"/>
          </a:xfrm>
          <a:prstGeom prst="rect">
            <a:avLst/>
          </a:prstGeom>
        </p:spPr>
        <p:txBody>
          <a:bodyPr anchor="ct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endParaRPr lang="ja-JP" altLang="en-US" sz="4500" dirty="0"/>
          </a:p>
        </p:txBody>
      </p:sp>
      <p:sp>
        <p:nvSpPr>
          <p:cNvPr id="8" name="正方形/長方形 7">
            <a:extLst>
              <a:ext uri="{FF2B5EF4-FFF2-40B4-BE49-F238E27FC236}">
                <a16:creationId xmlns:a16="http://schemas.microsoft.com/office/drawing/2014/main" id="{087EB613-3B8C-4D97-B9AF-1BB2B3B5D4D9}"/>
              </a:ext>
            </a:extLst>
          </p:cNvPr>
          <p:cNvSpPr/>
          <p:nvPr/>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669412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1D8835A-B77F-4C12-AF8F-083F0CAFF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406" y="3836468"/>
            <a:ext cx="1980000" cy="1980000"/>
          </a:xfrm>
          <a:prstGeom prst="rect">
            <a:avLst/>
          </a:prstGeom>
          <a:ln w="19050">
            <a:solidFill>
              <a:schemeClr val="bg1">
                <a:lumMod val="50000"/>
              </a:schemeClr>
            </a:solidFill>
          </a:ln>
        </p:spPr>
      </p:pic>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137948" y="1552103"/>
            <a:ext cx="9037670" cy="646331"/>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下杵の降下速度をパラメータとした比較を行い、下杵の降下速度が粒子の充填時間に与える影響を評価する。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E1EB9298-E0C0-4F11-8163-A64D2370FC99}"/>
              </a:ext>
            </a:extLst>
          </p:cNvPr>
          <p:cNvSpPr txBox="1"/>
          <p:nvPr/>
        </p:nvSpPr>
        <p:spPr>
          <a:xfrm>
            <a:off x="5023549" y="5898770"/>
            <a:ext cx="1980000" cy="300082"/>
          </a:xfrm>
          <a:prstGeom prst="rect">
            <a:avLst/>
          </a:prstGeom>
          <a:noFill/>
        </p:spPr>
        <p:txBody>
          <a:bodyPr wrap="square" rtlCol="0">
            <a:spAutoFit/>
          </a:bodyPr>
          <a:lstStyle/>
          <a:p>
            <a:pPr algn="ctr"/>
            <a:r>
              <a:rPr lang="ja-JP" altLang="en-US" sz="1350" dirty="0">
                <a:latin typeface="メイリオ" panose="020B0604030504040204" pitchFamily="50" charset="-128"/>
                <a:ea typeface="メイリオ" panose="020B0604030504040204" pitchFamily="50" charset="-128"/>
                <a:cs typeface="メイリオ" panose="020B0604030504040204" pitchFamily="50" charset="-128"/>
              </a:rPr>
              <a:t>計算領域</a:t>
            </a:r>
          </a:p>
        </p:txBody>
      </p:sp>
      <p:pic>
        <p:nvPicPr>
          <p:cNvPr id="15" name="図 14" descr="C:\Users\Yoshida\Desktop\figures\壁面モデル2.png">
            <a:extLst>
              <a:ext uri="{FF2B5EF4-FFF2-40B4-BE49-F238E27FC236}">
                <a16:creationId xmlns:a16="http://schemas.microsoft.com/office/drawing/2014/main" id="{5BB26FD9-C2D6-4C82-AE77-B950CDC05C6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3061" y="3836468"/>
            <a:ext cx="1980000" cy="1980000"/>
          </a:xfrm>
          <a:prstGeom prst="rect">
            <a:avLst/>
          </a:prstGeom>
          <a:noFill/>
          <a:ln w="19050">
            <a:solidFill>
              <a:srgbClr val="808080"/>
            </a:solidFill>
          </a:ln>
        </p:spPr>
      </p:pic>
      <p:sp>
        <p:nvSpPr>
          <p:cNvPr id="16" name="テキスト ボックス 15">
            <a:extLst>
              <a:ext uri="{FF2B5EF4-FFF2-40B4-BE49-F238E27FC236}">
                <a16:creationId xmlns:a16="http://schemas.microsoft.com/office/drawing/2014/main" id="{DB426BA9-5918-4F0A-B0A4-3A9B995B0BFD}"/>
              </a:ext>
            </a:extLst>
          </p:cNvPr>
          <p:cNvSpPr txBox="1"/>
          <p:nvPr/>
        </p:nvSpPr>
        <p:spPr>
          <a:xfrm>
            <a:off x="6243653" y="5585914"/>
            <a:ext cx="780691" cy="230832"/>
          </a:xfrm>
          <a:prstGeom prst="rect">
            <a:avLst/>
          </a:prstGeom>
          <a:noFill/>
        </p:spPr>
        <p:txBody>
          <a:bodyPr wrap="square" rtlCol="0">
            <a:spAutoFit/>
          </a:bodyPr>
          <a:lstStyle/>
          <a:p>
            <a:r>
              <a:rPr lang="ja-JP" altLang="en-US" sz="900" dirty="0"/>
              <a:t>下杵落下後</a:t>
            </a:r>
          </a:p>
        </p:txBody>
      </p:sp>
      <p:sp>
        <p:nvSpPr>
          <p:cNvPr id="18" name="テキスト ボックス 17">
            <a:extLst>
              <a:ext uri="{FF2B5EF4-FFF2-40B4-BE49-F238E27FC236}">
                <a16:creationId xmlns:a16="http://schemas.microsoft.com/office/drawing/2014/main" id="{FED0CCE8-B255-427B-AF42-B580A19E20B1}"/>
              </a:ext>
            </a:extLst>
          </p:cNvPr>
          <p:cNvSpPr txBox="1"/>
          <p:nvPr/>
        </p:nvSpPr>
        <p:spPr>
          <a:xfrm>
            <a:off x="7985145" y="5397895"/>
            <a:ext cx="917785" cy="230832"/>
          </a:xfrm>
          <a:prstGeom prst="rect">
            <a:avLst/>
          </a:prstGeom>
          <a:noFill/>
        </p:spPr>
        <p:txBody>
          <a:bodyPr wrap="square" rtlCol="0">
            <a:spAutoFit/>
          </a:bodyPr>
          <a:lstStyle/>
          <a:p>
            <a:r>
              <a:rPr lang="ja-JP" altLang="en-US" sz="900" dirty="0">
                <a:solidFill>
                  <a:schemeClr val="bg1"/>
                </a:solidFill>
              </a:rPr>
              <a:t>粒子初期配置</a:t>
            </a:r>
          </a:p>
        </p:txBody>
      </p:sp>
      <p:sp>
        <p:nvSpPr>
          <p:cNvPr id="19" name="テキスト ボックス 18">
            <a:extLst>
              <a:ext uri="{FF2B5EF4-FFF2-40B4-BE49-F238E27FC236}">
                <a16:creationId xmlns:a16="http://schemas.microsoft.com/office/drawing/2014/main" id="{DB426BA9-5918-4F0A-B0A4-3A9B995B0BFD}"/>
              </a:ext>
            </a:extLst>
          </p:cNvPr>
          <p:cNvSpPr txBox="1"/>
          <p:nvPr/>
        </p:nvSpPr>
        <p:spPr>
          <a:xfrm>
            <a:off x="4079093" y="5526198"/>
            <a:ext cx="780691" cy="230832"/>
          </a:xfrm>
          <a:prstGeom prst="rect">
            <a:avLst/>
          </a:prstGeom>
          <a:noFill/>
        </p:spPr>
        <p:txBody>
          <a:bodyPr wrap="square" rtlCol="0">
            <a:spAutoFit/>
          </a:bodyPr>
          <a:lstStyle/>
          <a:p>
            <a:r>
              <a:rPr lang="ja-JP" altLang="en-US" sz="900" dirty="0"/>
              <a:t>下杵落下前</a:t>
            </a:r>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4722" y="3836468"/>
            <a:ext cx="1980000" cy="1980000"/>
          </a:xfrm>
          <a:prstGeom prst="rect">
            <a:avLst/>
          </a:prstGeom>
          <a:ln w="19050">
            <a:solidFill>
              <a:schemeClr val="bg1">
                <a:lumMod val="50000"/>
              </a:schemeClr>
            </a:solidFill>
          </a:ln>
        </p:spPr>
      </p:pic>
      <p:sp>
        <p:nvSpPr>
          <p:cNvPr id="21" name="テキスト ボックス 20">
            <a:extLst>
              <a:ext uri="{FF2B5EF4-FFF2-40B4-BE49-F238E27FC236}">
                <a16:creationId xmlns:a16="http://schemas.microsoft.com/office/drawing/2014/main" id="{DB426BA9-5918-4F0A-B0A4-3A9B995B0BFD}"/>
              </a:ext>
            </a:extLst>
          </p:cNvPr>
          <p:cNvSpPr txBox="1"/>
          <p:nvPr/>
        </p:nvSpPr>
        <p:spPr>
          <a:xfrm>
            <a:off x="8237038" y="5617134"/>
            <a:ext cx="938580" cy="230832"/>
          </a:xfrm>
          <a:prstGeom prst="rect">
            <a:avLst/>
          </a:prstGeom>
          <a:noFill/>
        </p:spPr>
        <p:txBody>
          <a:bodyPr wrap="square" rtlCol="0">
            <a:spAutoFit/>
          </a:bodyPr>
          <a:lstStyle/>
          <a:p>
            <a:r>
              <a:rPr lang="ja-JP" altLang="en-US" sz="900" dirty="0"/>
              <a:t>粒子初期配置</a:t>
            </a:r>
          </a:p>
        </p:txBody>
      </p:sp>
      <p:sp>
        <p:nvSpPr>
          <p:cNvPr id="22" name="テキスト ボックス 21">
            <a:extLst>
              <a:ext uri="{FF2B5EF4-FFF2-40B4-BE49-F238E27FC236}">
                <a16:creationId xmlns:a16="http://schemas.microsoft.com/office/drawing/2014/main" id="{DEBE5114-80D2-4360-8F3D-8BD223D9AD5F}"/>
              </a:ext>
            </a:extLst>
          </p:cNvPr>
          <p:cNvSpPr txBox="1"/>
          <p:nvPr/>
        </p:nvSpPr>
        <p:spPr>
          <a:xfrm>
            <a:off x="5239331" y="2424250"/>
            <a:ext cx="1427460"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比較条件</a:t>
            </a:r>
          </a:p>
        </p:txBody>
      </p:sp>
      <p:graphicFrame>
        <p:nvGraphicFramePr>
          <p:cNvPr id="23" name="表 22">
            <a:extLst>
              <a:ext uri="{FF2B5EF4-FFF2-40B4-BE49-F238E27FC236}">
                <a16:creationId xmlns:a16="http://schemas.microsoft.com/office/drawing/2014/main" id="{076A412F-9EBC-42E4-85A2-C5308A6DCBC2}"/>
              </a:ext>
            </a:extLst>
          </p:cNvPr>
          <p:cNvGraphicFramePr>
            <a:graphicFrameLocks noGrp="1"/>
          </p:cNvGraphicFramePr>
          <p:nvPr>
            <p:extLst>
              <p:ext uri="{D42A27DB-BD31-4B8C-83A1-F6EECF244321}">
                <p14:modId xmlns:p14="http://schemas.microsoft.com/office/powerpoint/2010/main" val="2819633115"/>
              </p:ext>
            </p:extLst>
          </p:nvPr>
        </p:nvGraphicFramePr>
        <p:xfrm>
          <a:off x="2821400" y="2686068"/>
          <a:ext cx="6263321" cy="772483"/>
        </p:xfrm>
        <a:graphic>
          <a:graphicData uri="http://schemas.openxmlformats.org/drawingml/2006/table">
            <a:tbl>
              <a:tblPr firstRow="1" firstCol="1">
                <a:tableStyleId>{073A0DAA-6AF3-43AB-8588-CEC1D06C72B9}</a:tableStyleId>
              </a:tblPr>
              <a:tblGrid>
                <a:gridCol w="1636666">
                  <a:extLst>
                    <a:ext uri="{9D8B030D-6E8A-4147-A177-3AD203B41FA5}">
                      <a16:colId xmlns:a16="http://schemas.microsoft.com/office/drawing/2014/main" val="20000"/>
                    </a:ext>
                  </a:extLst>
                </a:gridCol>
                <a:gridCol w="1494993">
                  <a:extLst>
                    <a:ext uri="{9D8B030D-6E8A-4147-A177-3AD203B41FA5}">
                      <a16:colId xmlns:a16="http://schemas.microsoft.com/office/drawing/2014/main" val="20001"/>
                    </a:ext>
                  </a:extLst>
                </a:gridCol>
                <a:gridCol w="1594897">
                  <a:extLst>
                    <a:ext uri="{9D8B030D-6E8A-4147-A177-3AD203B41FA5}">
                      <a16:colId xmlns:a16="http://schemas.microsoft.com/office/drawing/2014/main" val="20002"/>
                    </a:ext>
                  </a:extLst>
                </a:gridCol>
                <a:gridCol w="1536765">
                  <a:extLst>
                    <a:ext uri="{9D8B030D-6E8A-4147-A177-3AD203B41FA5}">
                      <a16:colId xmlns:a16="http://schemas.microsoft.com/office/drawing/2014/main" val="20003"/>
                    </a:ext>
                  </a:extLst>
                </a:gridCol>
              </a:tblGrid>
              <a:tr h="268022">
                <a:tc>
                  <a:txBody>
                    <a:bodyPr/>
                    <a:lstStyle/>
                    <a:p>
                      <a:pPr algn="ctr" fontAlgn="ctr"/>
                      <a:endParaRPr lang="ja-JP" altLang="en-US" sz="1100" b="0" i="0" u="none" strike="noStrike" dirty="0">
                        <a:solidFill>
                          <a:srgbClr val="000000"/>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lang="en-US" sz="1100" u="none" strike="noStrike" dirty="0">
                          <a:effectLst/>
                        </a:rPr>
                        <a:t>Case 2-1</a:t>
                      </a:r>
                      <a:endParaRPr lang="en-US" sz="1100" b="0" i="0" u="none" strike="noStrike" dirty="0">
                        <a:solidFill>
                          <a:schemeClr val="tx1"/>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lang="en-US" sz="1100" u="none" strike="noStrike" dirty="0">
                          <a:effectLst/>
                        </a:rPr>
                        <a:t>Case 2-2</a:t>
                      </a:r>
                      <a:endParaRPr lang="en-US" sz="1100" b="0" i="0" u="none" strike="noStrike" dirty="0">
                        <a:solidFill>
                          <a:schemeClr val="tx1"/>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lang="en-US" sz="1100" u="none" strike="noStrike" dirty="0">
                          <a:effectLst/>
                        </a:rPr>
                        <a:t>Case 2-3</a:t>
                      </a:r>
                      <a:endParaRPr lang="en-US" sz="1100" b="0" i="0" u="none" strike="noStrike" dirty="0">
                        <a:solidFill>
                          <a:schemeClr val="tx1"/>
                        </a:solidFill>
                        <a:effectLst/>
                        <a:latin typeface="+mn-lt"/>
                        <a:ea typeface="ＭＳ Ｐゴシック" panose="020B0600070205080204" pitchFamily="50" charset="-128"/>
                      </a:endParaRPr>
                    </a:p>
                  </a:txBody>
                  <a:tcPr marL="7144" marR="7144" marT="7144" marB="0" anchor="ctr">
                    <a:solidFill>
                      <a:srgbClr val="FF695E"/>
                    </a:solidFill>
                  </a:tcPr>
                </a:tc>
                <a:extLst>
                  <a:ext uri="{0D108BD9-81ED-4DB2-BD59-A6C34878D82A}">
                    <a16:rowId xmlns:a16="http://schemas.microsoft.com/office/drawing/2014/main" val="10000"/>
                  </a:ext>
                </a:extLst>
              </a:tr>
              <a:tr h="504461">
                <a:tc>
                  <a:txBody>
                    <a:bodyPr/>
                    <a:lstStyle/>
                    <a:p>
                      <a:pPr algn="ctr" fontAlgn="ctr"/>
                      <a:r>
                        <a:rPr lang="ja-JP" altLang="en-US" sz="1100" u="none" strike="noStrike" dirty="0">
                          <a:effectLst/>
                        </a:rPr>
                        <a:t>下杵の降下速度</a:t>
                      </a:r>
                      <a:endParaRPr lang="en-US" altLang="ja-JP" sz="1100" u="none" strike="noStrike" dirty="0">
                        <a:effectLst/>
                      </a:endParaRPr>
                    </a:p>
                    <a:p>
                      <a:pPr algn="ctr" fontAlgn="ctr"/>
                      <a:r>
                        <a:rPr lang="en-US" sz="1100" u="none" strike="noStrike" dirty="0">
                          <a:effectLst/>
                        </a:rPr>
                        <a:t>[mm/s]</a:t>
                      </a:r>
                      <a:endParaRPr lang="en-US" sz="1100" b="0" i="0" u="none" strike="noStrike" dirty="0">
                        <a:solidFill>
                          <a:schemeClr val="tx1"/>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kumimoji="1" lang="en-US" altLang="ja-JP" sz="1100" b="1" u="none" strike="noStrike" dirty="0">
                          <a:effectLst/>
                          <a:uFill>
                            <a:solidFill>
                              <a:srgbClr val="FF0000"/>
                            </a:solidFill>
                          </a:uFill>
                        </a:rPr>
                        <a:t>100</a:t>
                      </a:r>
                      <a:endParaRPr lang="en-US" altLang="ja-JP" sz="1100" b="1" i="0" u="none" strike="noStrike" dirty="0">
                        <a:solidFill>
                          <a:srgbClr val="000000"/>
                        </a:solidFill>
                        <a:effectLst/>
                        <a:latin typeface="+mn-lt"/>
                        <a:ea typeface="+mn-ea"/>
                      </a:endParaRP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100" b="1" u="none" strike="noStrike" dirty="0">
                          <a:effectLst/>
                        </a:rPr>
                        <a:t>200</a:t>
                      </a:r>
                      <a:endParaRPr lang="en-US" altLang="ja-JP" sz="1100" b="1" i="0" u="none" strike="noStrike" dirty="0">
                        <a:solidFill>
                          <a:srgbClr val="000000"/>
                        </a:solidFill>
                        <a:effectLst/>
                        <a:latin typeface="+mn-lt"/>
                        <a:ea typeface="+mn-ea"/>
                      </a:endParaRP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100" b="1" i="0" u="none" strike="noStrike" dirty="0">
                          <a:solidFill>
                            <a:srgbClr val="000000"/>
                          </a:solidFill>
                          <a:effectLst/>
                          <a:latin typeface="+mn-lt"/>
                          <a:ea typeface="+mn-ea"/>
                        </a:rPr>
                        <a:t>300</a:t>
                      </a:r>
                    </a:p>
                  </a:txBody>
                  <a:tcPr marL="7144" marR="7144" marT="7144" marB="0" anchor="ctr">
                    <a:solidFill>
                      <a:srgbClr val="FFBEB9"/>
                    </a:solidFill>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graphicFrame>
            <p:nvGraphicFramePr>
              <p:cNvPr id="31" name="表 30">
                <a:extLst>
                  <a:ext uri="{FF2B5EF4-FFF2-40B4-BE49-F238E27FC236}">
                    <a16:creationId xmlns:a16="http://schemas.microsoft.com/office/drawing/2014/main" id="{1944B187-8163-4FB8-AF3B-D91EE531DB02}"/>
                  </a:ext>
                </a:extLst>
              </p:cNvPr>
              <p:cNvGraphicFramePr>
                <a:graphicFrameLocks noGrp="1"/>
              </p:cNvGraphicFramePr>
              <p:nvPr>
                <p:extLst>
                  <p:ext uri="{D42A27DB-BD31-4B8C-83A1-F6EECF244321}">
                    <p14:modId xmlns:p14="http://schemas.microsoft.com/office/powerpoint/2010/main" val="4053295781"/>
                  </p:ext>
                </p:extLst>
              </p:nvPr>
            </p:nvGraphicFramePr>
            <p:xfrm>
              <a:off x="342593" y="2665961"/>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31" name="表 30">
                <a:extLst>
                  <a:ext uri="{FF2B5EF4-FFF2-40B4-BE49-F238E27FC236}">
                    <a16:creationId xmlns:a16="http://schemas.microsoft.com/office/drawing/2014/main" id="{1944B187-8163-4FB8-AF3B-D91EE531DB02}"/>
                  </a:ext>
                </a:extLst>
              </p:cNvPr>
              <p:cNvGraphicFramePr>
                <a:graphicFrameLocks noGrp="1"/>
              </p:cNvGraphicFramePr>
              <p:nvPr>
                <p:extLst>
                  <p:ext uri="{D42A27DB-BD31-4B8C-83A1-F6EECF244321}">
                    <p14:modId xmlns:p14="http://schemas.microsoft.com/office/powerpoint/2010/main" val="4053295781"/>
                  </p:ext>
                </p:extLst>
              </p:nvPr>
            </p:nvGraphicFramePr>
            <p:xfrm>
              <a:off x="342593" y="2665961"/>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5"/>
                          <a:stretch>
                            <a:fillRect l="-100521" t="-134483" r="-1042" b="-741379"/>
                          </a:stretch>
                        </a:blipFill>
                      </a:tcPr>
                    </a:tc>
                    <a:extLst>
                      <a:ext uri="{0D108BD9-81ED-4DB2-BD59-A6C34878D82A}">
                        <a16:rowId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32" name="表 31">
            <a:extLst>
              <a:ext uri="{FF2B5EF4-FFF2-40B4-BE49-F238E27FC236}">
                <a16:creationId xmlns:a16="http://schemas.microsoft.com/office/drawing/2014/main" id="{50ADF5CA-2188-4327-9E41-E8907A076298}"/>
              </a:ext>
            </a:extLst>
          </p:cNvPr>
          <p:cNvGraphicFramePr>
            <a:graphicFrameLocks noGrp="1"/>
          </p:cNvGraphicFramePr>
          <p:nvPr>
            <p:extLst>
              <p:ext uri="{D42A27DB-BD31-4B8C-83A1-F6EECF244321}">
                <p14:modId xmlns:p14="http://schemas.microsoft.com/office/powerpoint/2010/main" val="1927379813"/>
              </p:ext>
            </p:extLst>
          </p:nvPr>
        </p:nvGraphicFramePr>
        <p:xfrm>
          <a:off x="816834" y="4723941"/>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33" name="テキスト ボックス 32">
            <a:extLst>
              <a:ext uri="{FF2B5EF4-FFF2-40B4-BE49-F238E27FC236}">
                <a16:creationId xmlns:a16="http://schemas.microsoft.com/office/drawing/2014/main" id="{3CC8D3B7-66D4-4B22-BAE2-C2B473CAF00E}"/>
              </a:ext>
            </a:extLst>
          </p:cNvPr>
          <p:cNvSpPr txBox="1"/>
          <p:nvPr/>
        </p:nvSpPr>
        <p:spPr>
          <a:xfrm>
            <a:off x="437768" y="2424249"/>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34" name="テキスト ボックス 33">
            <a:extLst>
              <a:ext uri="{FF2B5EF4-FFF2-40B4-BE49-F238E27FC236}">
                <a16:creationId xmlns:a16="http://schemas.microsoft.com/office/drawing/2014/main" id="{E2FF0F99-7085-4F65-9B33-41F1E827615E}"/>
              </a:ext>
            </a:extLst>
          </p:cNvPr>
          <p:cNvSpPr txBox="1"/>
          <p:nvPr/>
        </p:nvSpPr>
        <p:spPr>
          <a:xfrm>
            <a:off x="816834" y="4446942"/>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spTree>
    <p:extLst>
      <p:ext uri="{BB962C8B-B14F-4D97-AF65-F5344CB8AC3E}">
        <p14:creationId xmlns:p14="http://schemas.microsoft.com/office/powerpoint/2010/main" val="2265329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lear">
            <a:hlinkClick r:id="" action="ppaction://media"/>
            <a:extLst>
              <a:ext uri="{FF2B5EF4-FFF2-40B4-BE49-F238E27FC236}">
                <a16:creationId xmlns:a16="http://schemas.microsoft.com/office/drawing/2014/main" id="{3DE48650-3FE6-43A3-83BA-7CD099B0E925}"/>
              </a:ext>
            </a:extLst>
          </p:cNvPr>
          <p:cNvPicPr>
            <a:picLocks noGrp="1" noChangeAspect="1"/>
          </p:cNvPicPr>
          <p:nvPr>
            <p:ph type="media" sz="quarter" idx="15"/>
            <a:videoFile r:link="rId2"/>
            <p:extLst>
              <p:ext uri="{DAA4B4D4-6D71-4841-9C94-3DE7FCFB9230}">
                <p14:media xmlns:p14="http://schemas.microsoft.com/office/powerpoint/2010/main" r:embed="rId1">
                  <p14:bmkLst>
                    <p14:bmk name="ブックマーク 1" time="361"/>
                    <p14:bmk name="ブックマーク 2" time="823"/>
                    <p14:bmk name="ブックマーク 3" time="1277"/>
                  </p14:bmkLst>
                </p14:media>
              </p:ext>
            </p:extLst>
          </p:nvPr>
        </p:nvPicPr>
        <p:blipFill>
          <a:blip r:embed="rId4"/>
          <a:stretch>
            <a:fillRect/>
          </a:stretch>
        </p:blipFill>
        <p:spPr>
          <a:xfrm>
            <a:off x="279417" y="1813310"/>
            <a:ext cx="4292583" cy="2882490"/>
          </a:xfrm>
        </p:spPr>
      </p:pic>
      <p:sp>
        <p:nvSpPr>
          <p:cNvPr id="12" name="コンテンツ プレースホルダー 11">
            <a:extLst>
              <a:ext uri="{FF2B5EF4-FFF2-40B4-BE49-F238E27FC236}">
                <a16:creationId xmlns:a16="http://schemas.microsoft.com/office/drawing/2014/main" id="{EBA33FF6-DDCB-4D2A-ACE0-540CA108C971}"/>
              </a:ext>
            </a:extLst>
          </p:cNvPr>
          <p:cNvSpPr>
            <a:spLocks noGrp="1"/>
          </p:cNvSpPr>
          <p:nvPr>
            <p:ph idx="18"/>
          </p:nvPr>
        </p:nvSpPr>
        <p:spPr>
          <a:xfrm>
            <a:off x="279417" y="4761975"/>
            <a:ext cx="1489563" cy="288000"/>
          </a:xfrm>
        </p:spPr>
        <p:txBody>
          <a:bodyPr/>
          <a:lstStyle/>
          <a:p>
            <a:r>
              <a:rPr kumimoji="1" lang="en-US" altLang="ja-JP" sz="1400" dirty="0">
                <a:latin typeface="メイリオ" panose="020B0604030504040204" pitchFamily="50" charset="-128"/>
                <a:ea typeface="メイリオ" panose="020B0604030504040204" pitchFamily="50" charset="-128"/>
                <a:cs typeface="メイリオ" panose="020B0604030504040204" pitchFamily="50" charset="-128"/>
              </a:rPr>
              <a:t>Case 2-1</a:t>
            </a:r>
          </a:p>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100 [mm/s]</a:t>
            </a:r>
            <a:endParaRPr kumimoji="1"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タイトル 3">
            <a:extLst>
              <a:ext uri="{FF2B5EF4-FFF2-40B4-BE49-F238E27FC236}">
                <a16:creationId xmlns:a16="http://schemas.microsoft.com/office/drawing/2014/main" id="{498B5E80-1099-4DB8-8363-C14F43A3A9A0}"/>
              </a:ext>
            </a:extLst>
          </p:cNvPr>
          <p:cNvSpPr>
            <a:spLocks noGrp="1"/>
          </p:cNvSpPr>
          <p:nvPr>
            <p:ph type="title"/>
          </p:nvPr>
        </p:nvSpPr>
        <p:spPr/>
        <p:txBody>
          <a:bodyPr>
            <a:normAutofit/>
          </a:bodyPr>
          <a:lstStyle/>
          <a:p>
            <a:r>
              <a:rPr lang="ja-JP" altLang="en-US" dirty="0"/>
              <a:t>結果・考察</a:t>
            </a:r>
            <a:endParaRPr kumimoji="1" lang="ja-JP" altLang="en-US" dirty="0"/>
          </a:p>
        </p:txBody>
      </p:sp>
      <p:sp>
        <p:nvSpPr>
          <p:cNvPr id="11" name="コンテンツ プレースホルダー 10">
            <a:extLst>
              <a:ext uri="{FF2B5EF4-FFF2-40B4-BE49-F238E27FC236}">
                <a16:creationId xmlns:a16="http://schemas.microsoft.com/office/drawing/2014/main" id="{468B1A59-18B7-449D-A49D-F08CBF3DB9D8}"/>
              </a:ext>
            </a:extLst>
          </p:cNvPr>
          <p:cNvSpPr>
            <a:spLocks noGrp="1"/>
          </p:cNvSpPr>
          <p:nvPr>
            <p:ph idx="19"/>
          </p:nvPr>
        </p:nvSpPr>
        <p:spPr>
          <a:xfrm>
            <a:off x="1768980" y="4761975"/>
            <a:ext cx="1444239" cy="288000"/>
          </a:xfrm>
        </p:spPr>
        <p:txBody>
          <a:bodyPr>
            <a:noAutofit/>
          </a:bodyPr>
          <a:lstStyle/>
          <a:p>
            <a:r>
              <a:rPr kumimoji="1" lang="en-US" altLang="ja-JP" sz="1400" dirty="0">
                <a:latin typeface="メイリオ" panose="020B0604030504040204" pitchFamily="50" charset="-128"/>
                <a:ea typeface="メイリオ" panose="020B0604030504040204" pitchFamily="50" charset="-128"/>
                <a:cs typeface="メイリオ" panose="020B0604030504040204" pitchFamily="50" charset="-128"/>
              </a:rPr>
              <a:t>Case 2-2</a:t>
            </a:r>
          </a:p>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200 [mm/s]</a:t>
            </a:r>
            <a:endParaRPr kumimoji="1"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コンテンツ プレースホルダー 10">
            <a:extLst>
              <a:ext uri="{FF2B5EF4-FFF2-40B4-BE49-F238E27FC236}">
                <a16:creationId xmlns:a16="http://schemas.microsoft.com/office/drawing/2014/main" id="{70E2687E-A9A2-421C-9B2F-88D5BB0B319E}"/>
              </a:ext>
            </a:extLst>
          </p:cNvPr>
          <p:cNvSpPr txBox="1">
            <a:spLocks/>
          </p:cNvSpPr>
          <p:nvPr/>
        </p:nvSpPr>
        <p:spPr>
          <a:xfrm>
            <a:off x="3213219" y="4761975"/>
            <a:ext cx="1358781"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Case 2-3</a:t>
            </a:r>
          </a:p>
          <a:p>
            <a:r>
              <a:rPr lang="en-US" altLang="ja-JP" sz="1400" dirty="0">
                <a:latin typeface="メイリオ" panose="020B0604030504040204" pitchFamily="50" charset="-128"/>
                <a:ea typeface="メイリオ" panose="020B0604030504040204" pitchFamily="50" charset="-128"/>
                <a:cs typeface="メイリオ" panose="020B0604030504040204" pitchFamily="50" charset="-128"/>
              </a:rPr>
              <a:t>300 [mm/s]</a:t>
            </a:r>
            <a:endParaRPr lang="ja-JP" altLang="en-US"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下矢印 15">
            <a:extLst>
              <a:ext uri="{FF2B5EF4-FFF2-40B4-BE49-F238E27FC236}">
                <a16:creationId xmlns:a16="http://schemas.microsoft.com/office/drawing/2014/main" id="{F75BD82B-1F2C-8D48-ABC6-4DCF09391D73}"/>
              </a:ext>
            </a:extLst>
          </p:cNvPr>
          <p:cNvSpPr/>
          <p:nvPr/>
        </p:nvSpPr>
        <p:spPr>
          <a:xfrm rot="16200000">
            <a:off x="987433" y="5612658"/>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1383716" y="5654766"/>
            <a:ext cx="7172306" cy="3852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下杵の降下速度が大きいほど充填が促進された。</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p:cNvPicPr>
            <a:picLocks noChangeAspect="1"/>
          </p:cNvPicPr>
          <p:nvPr/>
        </p:nvPicPr>
        <p:blipFill rotWithShape="1">
          <a:blip r:embed="rId5">
            <a:extLst>
              <a:ext uri="{28A0092B-C50C-407E-A947-70E740481C1C}">
                <a14:useLocalDpi xmlns:a14="http://schemas.microsoft.com/office/drawing/2010/main" val="0"/>
              </a:ext>
            </a:extLst>
          </a:blip>
          <a:srcRect l="7854"/>
          <a:stretch/>
        </p:blipFill>
        <p:spPr>
          <a:xfrm>
            <a:off x="4702782" y="1747857"/>
            <a:ext cx="4281443" cy="3752465"/>
          </a:xfrm>
          <a:prstGeom prst="rect">
            <a:avLst/>
          </a:prstGeom>
        </p:spPr>
      </p:pic>
      <p:sp>
        <p:nvSpPr>
          <p:cNvPr id="14" name="テキスト ボックス 13">
            <a:extLst>
              <a:ext uri="{FF2B5EF4-FFF2-40B4-BE49-F238E27FC236}">
                <a16:creationId xmlns:a16="http://schemas.microsoft.com/office/drawing/2014/main" id="{72457BEB-78DE-4FB9-A094-B60BF5EDD149}"/>
              </a:ext>
            </a:extLst>
          </p:cNvPr>
          <p:cNvSpPr txBox="1"/>
          <p:nvPr/>
        </p:nvSpPr>
        <p:spPr>
          <a:xfrm>
            <a:off x="545124" y="1191590"/>
            <a:ext cx="1986499" cy="400110"/>
          </a:xfrm>
          <a:prstGeom prst="rect">
            <a:avLst/>
          </a:prstGeom>
          <a:noFill/>
        </p:spPr>
        <p:txBody>
          <a:bodyPr wrap="square" rtlCol="0">
            <a:spAutoFit/>
          </a:bodyPr>
          <a:lstStyle/>
          <a:p>
            <a:r>
              <a:rPr kumimoji="1" lang="ja-JP" altLang="en-US" sz="2000" dirty="0">
                <a:latin typeface="+mj-ea"/>
                <a:ea typeface="+mj-ea"/>
              </a:rPr>
              <a:t>粒子流入の様子</a:t>
            </a:r>
          </a:p>
        </p:txBody>
      </p:sp>
    </p:spTree>
    <p:extLst>
      <p:ext uri="{BB962C8B-B14F-4D97-AF65-F5344CB8AC3E}">
        <p14:creationId xmlns:p14="http://schemas.microsoft.com/office/powerpoint/2010/main" val="79661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9CEE1E9B-42BF-4E40-84F8-7B92D91B8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413" y="1290770"/>
            <a:ext cx="3983460" cy="2987595"/>
          </a:xfrm>
          <a:prstGeom prst="rect">
            <a:avLst/>
          </a:prstGeom>
          <a:ln w="19050">
            <a:solidFill>
              <a:schemeClr val="bg1">
                <a:lumMod val="50000"/>
              </a:schemeClr>
            </a:solidFill>
          </a:ln>
        </p:spPr>
      </p:pic>
      <p:pic>
        <p:nvPicPr>
          <p:cNvPr id="4" name="図 3">
            <a:extLst>
              <a:ext uri="{FF2B5EF4-FFF2-40B4-BE49-F238E27FC236}">
                <a16:creationId xmlns:a16="http://schemas.microsoft.com/office/drawing/2014/main" id="{C33AAF15-87CC-4DE8-96CE-23A4BF5DA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60" y="1290771"/>
            <a:ext cx="3983460" cy="2987595"/>
          </a:xfrm>
          <a:prstGeom prst="rect">
            <a:avLst/>
          </a:prstGeom>
          <a:ln w="19050">
            <a:solidFill>
              <a:schemeClr val="bg1">
                <a:lumMod val="50000"/>
              </a:schemeClr>
            </a:solidFill>
          </a:ln>
        </p:spPr>
      </p:pic>
      <p:sp>
        <p:nvSpPr>
          <p:cNvPr id="21" name="タイトル 20">
            <a:extLst>
              <a:ext uri="{FF2B5EF4-FFF2-40B4-BE49-F238E27FC236}">
                <a16:creationId xmlns:a16="http://schemas.microsoft.com/office/drawing/2014/main" id="{D2C14EE1-B026-4E8A-9D19-764E0D7DE7A6}"/>
              </a:ext>
            </a:extLst>
          </p:cNvPr>
          <p:cNvSpPr>
            <a:spLocks noGrp="1"/>
          </p:cNvSpPr>
          <p:nvPr>
            <p:ph type="title"/>
          </p:nvPr>
        </p:nvSpPr>
        <p:spPr/>
        <p:txBody>
          <a:bodyPr>
            <a:normAutofit/>
          </a:bodyPr>
          <a:lstStyle/>
          <a:p>
            <a:r>
              <a:rPr lang="ja-JP" altLang="en-US" dirty="0"/>
              <a:t>結果・考察</a:t>
            </a:r>
            <a:endParaRPr kumimoji="1" lang="ja-JP" altLang="en-US" dirty="0"/>
          </a:p>
        </p:txBody>
      </p:sp>
      <p:sp>
        <p:nvSpPr>
          <p:cNvPr id="13"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341535" y="4352823"/>
            <a:ext cx="4213910" cy="208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充填中に</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おける粒子数の推移</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下矢印 44"/>
          <p:cNvSpPr/>
          <p:nvPr/>
        </p:nvSpPr>
        <p:spPr>
          <a:xfrm rot="16200000">
            <a:off x="123723" y="5657367"/>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488033" y="5717455"/>
            <a:ext cx="8801878" cy="3852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下杵降下速度が大きいほど粒子の流入は急激になり充填時間は短縮された。</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p:nvPr/>
        </p:nvCxnSpPr>
        <p:spPr>
          <a:xfrm>
            <a:off x="3856282" y="1488150"/>
            <a:ext cx="4273" cy="2418112"/>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3240220" y="1488150"/>
            <a:ext cx="19272" cy="2418112"/>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05655" y="2493318"/>
            <a:ext cx="663746" cy="276999"/>
          </a:xfrm>
          <a:prstGeom prst="rect">
            <a:avLst/>
          </a:prstGeom>
          <a:noFill/>
        </p:spPr>
        <p:txBody>
          <a:bodyPr wrap="square" rtlCol="0">
            <a:spAutoFit/>
          </a:bodyPr>
          <a:lstStyle/>
          <a:p>
            <a:r>
              <a:rPr kumimoji="1" lang="en-US" altLang="ja-JP" sz="1200" dirty="0">
                <a:solidFill>
                  <a:srgbClr val="498B57"/>
                </a:solidFill>
              </a:rPr>
              <a:t>0.186 s</a:t>
            </a:r>
            <a:endParaRPr kumimoji="1" lang="ja-JP" altLang="en-US" sz="1200" dirty="0">
              <a:solidFill>
                <a:srgbClr val="498B57"/>
              </a:solidFill>
            </a:endParaRPr>
          </a:p>
        </p:txBody>
      </p:sp>
      <p:sp>
        <p:nvSpPr>
          <p:cNvPr id="43" name="テキスト ボックス 42"/>
          <p:cNvSpPr txBox="1"/>
          <p:nvPr/>
        </p:nvSpPr>
        <p:spPr>
          <a:xfrm>
            <a:off x="2502663" y="3032291"/>
            <a:ext cx="877416" cy="369332"/>
          </a:xfrm>
          <a:prstGeom prst="rect">
            <a:avLst/>
          </a:prstGeom>
          <a:noFill/>
        </p:spPr>
        <p:txBody>
          <a:bodyPr wrap="square" rtlCol="0">
            <a:spAutoFit/>
          </a:bodyPr>
          <a:lstStyle/>
          <a:p>
            <a:r>
              <a:rPr lang="ja-JP" altLang="en-US" dirty="0">
                <a:solidFill>
                  <a:srgbClr val="DD0907"/>
                </a:solidFill>
              </a:rPr>
              <a:t>約</a:t>
            </a:r>
            <a:r>
              <a:rPr lang="en-US" altLang="ja-JP" dirty="0">
                <a:solidFill>
                  <a:srgbClr val="DD0907"/>
                </a:solidFill>
              </a:rPr>
              <a:t>76%</a:t>
            </a:r>
            <a:endParaRPr kumimoji="1" lang="ja-JP" altLang="en-US" dirty="0">
              <a:solidFill>
                <a:srgbClr val="DD0907"/>
              </a:solidFill>
            </a:endParaRPr>
          </a:p>
        </p:txBody>
      </p:sp>
      <p:sp>
        <p:nvSpPr>
          <p:cNvPr id="50" name="テキスト ボックス 49"/>
          <p:cNvSpPr txBox="1"/>
          <p:nvPr/>
        </p:nvSpPr>
        <p:spPr>
          <a:xfrm>
            <a:off x="3517944" y="2776674"/>
            <a:ext cx="663746" cy="276999"/>
          </a:xfrm>
          <a:prstGeom prst="rect">
            <a:avLst/>
          </a:prstGeom>
          <a:noFill/>
        </p:spPr>
        <p:txBody>
          <a:bodyPr wrap="square" rtlCol="0">
            <a:spAutoFit/>
          </a:bodyPr>
          <a:lstStyle/>
          <a:p>
            <a:r>
              <a:rPr kumimoji="1" lang="en-US" altLang="ja-JP" sz="1200" dirty="0">
                <a:solidFill>
                  <a:srgbClr val="0707D5"/>
                </a:solidFill>
              </a:rPr>
              <a:t>0.228 s</a:t>
            </a:r>
            <a:endParaRPr kumimoji="1" lang="ja-JP" altLang="en-US" sz="1200" dirty="0">
              <a:solidFill>
                <a:srgbClr val="0707D5"/>
              </a:solidFill>
            </a:endParaRPr>
          </a:p>
        </p:txBody>
      </p:sp>
      <p:sp>
        <p:nvSpPr>
          <p:cNvPr id="60"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232666" y="4854055"/>
            <a:ext cx="4213911"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充填時間を</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2-1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と比較すると、</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2-2</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では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82%</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2-3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76%</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に短縮された。このことから、</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下杵降下速度の増加により充填時間が短縮されること、短縮作用は逓減していくことが明らかとなった。</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520006" y="4532679"/>
            <a:ext cx="3646820" cy="1405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図中の時刻は各</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Case</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における最終的な充填量の</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99%</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に達した時刻</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63"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4698757" y="4342492"/>
            <a:ext cx="4213910" cy="208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粒子の流入量</a:t>
            </a:r>
          </a:p>
        </p:txBody>
      </p:sp>
      <p:sp>
        <p:nvSpPr>
          <p:cNvPr id="66" name="正方形/長方形 65"/>
          <p:cNvSpPr/>
          <p:nvPr/>
        </p:nvSpPr>
        <p:spPr>
          <a:xfrm>
            <a:off x="4846248" y="2033619"/>
            <a:ext cx="204725" cy="1341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rot="16200000">
            <a:off x="3950916" y="2362512"/>
            <a:ext cx="2054171" cy="261610"/>
          </a:xfrm>
          <a:prstGeom prst="rect">
            <a:avLst/>
          </a:prstGeom>
          <a:noFill/>
        </p:spPr>
        <p:txBody>
          <a:bodyPr wrap="square" rtlCol="0">
            <a:spAutoFit/>
          </a:bodyPr>
          <a:lstStyle/>
          <a:p>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Flux of Particles [1/s</a:t>
            </a:r>
            <a:r>
              <a:rPr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rPr>
              <a:t>・</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mm</a:t>
            </a:r>
            <a:r>
              <a:rPr lang="en-US" altLang="ja-JP" sz="1100" baseline="30000" dirty="0">
                <a:latin typeface="Times New Roman" panose="02020603050405020304" pitchFamily="18" charset="0"/>
                <a:ea typeface="ＭＳ ゴシック" panose="020B0609070205080204" pitchFamily="49" charset="-128"/>
                <a:cs typeface="Times New Roman" panose="02020603050405020304" pitchFamily="18" charset="0"/>
              </a:rPr>
              <a:t>2</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a:t>
            </a:r>
            <a:endParaRPr kumimoji="1"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endParaRPr>
          </a:p>
        </p:txBody>
      </p:sp>
      <p:sp>
        <p:nvSpPr>
          <p:cNvPr id="77" name="右矢印 76"/>
          <p:cNvSpPr/>
          <p:nvPr/>
        </p:nvSpPr>
        <p:spPr>
          <a:xfrm rot="10800000">
            <a:off x="3240220" y="3104740"/>
            <a:ext cx="616062" cy="224433"/>
          </a:xfrm>
          <a:prstGeom prst="rightArrow">
            <a:avLst/>
          </a:prstGeom>
          <a:noFill/>
          <a:ln>
            <a:solidFill>
              <a:srgbClr val="DD09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8"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4797627" y="4779725"/>
            <a:ext cx="3999816"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下杵降下速度が大きいほど、単位時間あたりの流入量が大きくなった。このことから、</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下杵降下速度が大きいほど吸引効果によって粒子が勢いよく流入することが明らかとなった。</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5027184" y="4525516"/>
            <a:ext cx="3646820" cy="1405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Case</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において流入面を粒子が初めて通過した時刻を</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 0s </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としている</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a:t>
            </a:r>
          </a:p>
        </p:txBody>
      </p:sp>
      <p:cxnSp>
        <p:nvCxnSpPr>
          <p:cNvPr id="34" name="直線コネクタ 33"/>
          <p:cNvCxnSpPr/>
          <p:nvPr/>
        </p:nvCxnSpPr>
        <p:spPr>
          <a:xfrm>
            <a:off x="3426463" y="1488150"/>
            <a:ext cx="3100" cy="2418112"/>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2768873" y="2323256"/>
            <a:ext cx="663746" cy="276999"/>
          </a:xfrm>
          <a:prstGeom prst="rect">
            <a:avLst/>
          </a:prstGeom>
          <a:noFill/>
        </p:spPr>
        <p:txBody>
          <a:bodyPr wrap="square" rtlCol="0">
            <a:spAutoFit/>
          </a:bodyPr>
          <a:lstStyle/>
          <a:p>
            <a:r>
              <a:rPr kumimoji="1" lang="en-US" altLang="ja-JP" sz="1200" dirty="0">
                <a:solidFill>
                  <a:srgbClr val="DD0907"/>
                </a:solidFill>
              </a:rPr>
              <a:t>0.174 s</a:t>
            </a:r>
            <a:endParaRPr kumimoji="1" lang="ja-JP" altLang="en-US" sz="1200" dirty="0">
              <a:solidFill>
                <a:srgbClr val="DD0907"/>
              </a:solidFill>
            </a:endParaRPr>
          </a:p>
        </p:txBody>
      </p:sp>
      <p:sp>
        <p:nvSpPr>
          <p:cNvPr id="41" name="右矢印 40"/>
          <p:cNvSpPr/>
          <p:nvPr/>
        </p:nvSpPr>
        <p:spPr>
          <a:xfrm rot="10800000">
            <a:off x="3438039" y="3375288"/>
            <a:ext cx="418242" cy="224433"/>
          </a:xfrm>
          <a:prstGeom prst="rightArrow">
            <a:avLst/>
          </a:prstGeom>
          <a:noFill/>
          <a:ln>
            <a:solidFill>
              <a:srgbClr val="498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テキスト ボックス 41"/>
          <p:cNvSpPr txBox="1"/>
          <p:nvPr/>
        </p:nvSpPr>
        <p:spPr>
          <a:xfrm>
            <a:off x="2683520" y="3341887"/>
            <a:ext cx="877416" cy="369332"/>
          </a:xfrm>
          <a:prstGeom prst="rect">
            <a:avLst/>
          </a:prstGeom>
          <a:noFill/>
        </p:spPr>
        <p:txBody>
          <a:bodyPr wrap="square" rtlCol="0">
            <a:spAutoFit/>
          </a:bodyPr>
          <a:lstStyle/>
          <a:p>
            <a:r>
              <a:rPr lang="ja-JP" altLang="en-US" dirty="0">
                <a:solidFill>
                  <a:srgbClr val="498B57"/>
                </a:solidFill>
              </a:rPr>
              <a:t>約</a:t>
            </a:r>
            <a:r>
              <a:rPr lang="en-US" altLang="ja-JP" dirty="0">
                <a:solidFill>
                  <a:srgbClr val="498B57"/>
                </a:solidFill>
              </a:rPr>
              <a:t>82%</a:t>
            </a:r>
            <a:endParaRPr kumimoji="1" lang="ja-JP" altLang="en-US" dirty="0">
              <a:solidFill>
                <a:srgbClr val="498B57"/>
              </a:solidFill>
            </a:endParaRPr>
          </a:p>
        </p:txBody>
      </p:sp>
      <p:pic>
        <p:nvPicPr>
          <p:cNvPr id="44" name="図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58574" y="2094882"/>
            <a:ext cx="667979" cy="886698"/>
          </a:xfrm>
          <a:prstGeom prst="rect">
            <a:avLst/>
          </a:prstGeom>
        </p:spPr>
      </p:pic>
      <p:cxnSp>
        <p:nvCxnSpPr>
          <p:cNvPr id="47" name="直線矢印コネクタ 46"/>
          <p:cNvCxnSpPr>
            <a:cxnSpLocks/>
          </p:cNvCxnSpPr>
          <p:nvPr/>
        </p:nvCxnSpPr>
        <p:spPr>
          <a:xfrm>
            <a:off x="7581341" y="2400760"/>
            <a:ext cx="277905" cy="118897"/>
          </a:xfrm>
          <a:prstGeom prst="straightConnector1">
            <a:avLst/>
          </a:prstGeom>
          <a:ln>
            <a:solidFill>
              <a:srgbClr val="32AE33"/>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6955592" y="2185541"/>
            <a:ext cx="763543" cy="307777"/>
          </a:xfrm>
          <a:prstGeom prst="rect">
            <a:avLst/>
          </a:prstGeom>
          <a:noFill/>
        </p:spPr>
        <p:txBody>
          <a:bodyPr wrap="square" rtlCol="0">
            <a:spAutoFit/>
          </a:bodyPr>
          <a:lstStyle/>
          <a:p>
            <a:r>
              <a:rPr kumimoji="1" lang="ja-JP" altLang="en-US" sz="1400" dirty="0"/>
              <a:t>流入面</a:t>
            </a:r>
          </a:p>
        </p:txBody>
      </p:sp>
    </p:spTree>
    <p:extLst>
      <p:ext uri="{BB962C8B-B14F-4D97-AF65-F5344CB8AC3E}">
        <p14:creationId xmlns:p14="http://schemas.microsoft.com/office/powerpoint/2010/main" val="322176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1C1A659-FC02-401C-A4A2-375E49C56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808" y="1406965"/>
            <a:ext cx="3879332" cy="2909499"/>
          </a:xfrm>
          <a:prstGeom prst="rect">
            <a:avLst/>
          </a:prstGeom>
          <a:ln w="19050">
            <a:solidFill>
              <a:schemeClr val="bg1">
                <a:lumMod val="50000"/>
              </a:schemeClr>
            </a:solidFill>
          </a:ln>
        </p:spPr>
      </p:pic>
      <p:sp>
        <p:nvSpPr>
          <p:cNvPr id="4" name="タイトル 3">
            <a:extLst>
              <a:ext uri="{FF2B5EF4-FFF2-40B4-BE49-F238E27FC236}">
                <a16:creationId xmlns:a16="http://schemas.microsoft.com/office/drawing/2014/main" id="{498B5E80-1099-4DB8-8363-C14F43A3A9A0}"/>
              </a:ext>
            </a:extLst>
          </p:cNvPr>
          <p:cNvSpPr>
            <a:spLocks noGrp="1"/>
          </p:cNvSpPr>
          <p:nvPr>
            <p:ph type="title"/>
          </p:nvPr>
        </p:nvSpPr>
        <p:spPr/>
        <p:txBody>
          <a:bodyPr>
            <a:normAutofit/>
          </a:bodyPr>
          <a:lstStyle/>
          <a:p>
            <a:r>
              <a:rPr lang="ja-JP" altLang="en-US" dirty="0"/>
              <a:t>結果・考察</a:t>
            </a:r>
            <a:endParaRPr kumimoji="1" lang="ja-JP" altLang="en-US" dirty="0"/>
          </a:p>
        </p:txBody>
      </p:sp>
      <p:sp>
        <p:nvSpPr>
          <p:cNvPr id="18"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447551" y="4688445"/>
            <a:ext cx="4124449"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下杵降下速度が大きいほど内部に溜まった気相の渦が大きくなり、粒子の流れの幅を狭めていた。この結果、流入量が伸び悩んだ。</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コンテンツ プレースホルダー 5">
            <a:extLst>
              <a:ext uri="{FF2B5EF4-FFF2-40B4-BE49-F238E27FC236}">
                <a16:creationId xmlns:a16="http://schemas.microsoft.com/office/drawing/2014/main" id="{286523AA-266B-4D29-AB64-4089D44C3BD3}"/>
              </a:ext>
            </a:extLst>
          </p:cNvPr>
          <p:cNvSpPr>
            <a:spLocks noGrp="1"/>
          </p:cNvSpPr>
          <p:nvPr>
            <p:ph idx="18"/>
          </p:nvPr>
        </p:nvSpPr>
        <p:spPr>
          <a:xfrm>
            <a:off x="5873721" y="5685540"/>
            <a:ext cx="1022116" cy="277028"/>
          </a:xfrm>
        </p:spPr>
        <p:txBody>
          <a:bodyPr/>
          <a:lstStyle/>
          <a:p>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2-1 </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100 [mm/s]</a:t>
            </a:r>
            <a:endParaRPr kumimoji="1"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コンテンツ プレースホルダー 5">
            <a:extLst>
              <a:ext uri="{FF2B5EF4-FFF2-40B4-BE49-F238E27FC236}">
                <a16:creationId xmlns:a16="http://schemas.microsoft.com/office/drawing/2014/main" id="{286523AA-266B-4D29-AB64-4089D44C3BD3}"/>
              </a:ext>
            </a:extLst>
          </p:cNvPr>
          <p:cNvSpPr>
            <a:spLocks noGrp="1"/>
          </p:cNvSpPr>
          <p:nvPr>
            <p:ph idx="18"/>
          </p:nvPr>
        </p:nvSpPr>
        <p:spPr>
          <a:xfrm>
            <a:off x="6894732" y="5693345"/>
            <a:ext cx="1022116" cy="277028"/>
          </a:xfrm>
        </p:spPr>
        <p:txBody>
          <a:bodyPr/>
          <a:lstStyle/>
          <a:p>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2-2</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200 [mm/s]</a:t>
            </a:r>
            <a:endParaRPr kumimoji="1"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5">
            <a:extLst>
              <a:ext uri="{FF2B5EF4-FFF2-40B4-BE49-F238E27FC236}">
                <a16:creationId xmlns:a16="http://schemas.microsoft.com/office/drawing/2014/main" id="{286523AA-266B-4D29-AB64-4089D44C3BD3}"/>
              </a:ext>
            </a:extLst>
          </p:cNvPr>
          <p:cNvSpPr>
            <a:spLocks noGrp="1"/>
          </p:cNvSpPr>
          <p:nvPr>
            <p:ph idx="18"/>
          </p:nvPr>
        </p:nvSpPr>
        <p:spPr>
          <a:xfrm>
            <a:off x="7915743" y="5691030"/>
            <a:ext cx="1002323" cy="277028"/>
          </a:xfrm>
        </p:spPr>
        <p:txBody>
          <a:bodyPr/>
          <a:lstStyle/>
          <a:p>
            <a:r>
              <a:rPr kumimoji="1"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2-3 </a:t>
            </a:r>
          </a:p>
          <a:p>
            <a:r>
              <a:rPr lang="en-US" altLang="ja-JP" sz="1050" dirty="0">
                <a:latin typeface="メイリオ" panose="020B0604030504040204" pitchFamily="50" charset="-128"/>
                <a:ea typeface="メイリオ" panose="020B0604030504040204" pitchFamily="50" charset="-128"/>
                <a:cs typeface="メイリオ" panose="020B0604030504040204" pitchFamily="50" charset="-128"/>
              </a:rPr>
              <a:t>300 [mm/s]</a:t>
            </a:r>
            <a:endParaRPr kumimoji="1" lang="ja-JP" altLang="en-US" sz="105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コンテンツ プレースホルダー 4">
            <a:extLst>
              <a:ext uri="{FF2B5EF4-FFF2-40B4-BE49-F238E27FC236}">
                <a16:creationId xmlns:a16="http://schemas.microsoft.com/office/drawing/2014/main" id="{7F9BA519-A53B-4947-BC9C-F0AFC3A8CF51}"/>
              </a:ext>
            </a:extLst>
          </p:cNvPr>
          <p:cNvSpPr>
            <a:spLocks noGrp="1"/>
          </p:cNvSpPr>
          <p:nvPr>
            <p:ph idx="16"/>
          </p:nvPr>
        </p:nvSpPr>
        <p:spPr>
          <a:xfrm>
            <a:off x="4957252" y="2353673"/>
            <a:ext cx="916468" cy="293671"/>
          </a:xfrm>
        </p:spPr>
        <p:txBody>
          <a:bodyPr/>
          <a:lstStyle/>
          <a:p>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0.04 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コンテンツ プレースホルダー 4">
            <a:extLst>
              <a:ext uri="{FF2B5EF4-FFF2-40B4-BE49-F238E27FC236}">
                <a16:creationId xmlns:a16="http://schemas.microsoft.com/office/drawing/2014/main" id="{7F9BA519-A53B-4947-BC9C-F0AFC3A8CF51}"/>
              </a:ext>
            </a:extLst>
          </p:cNvPr>
          <p:cNvSpPr>
            <a:spLocks noGrp="1"/>
          </p:cNvSpPr>
          <p:nvPr>
            <p:ph idx="16"/>
          </p:nvPr>
        </p:nvSpPr>
        <p:spPr>
          <a:xfrm>
            <a:off x="4970867" y="4305035"/>
            <a:ext cx="916468" cy="293671"/>
          </a:xfrm>
        </p:spPr>
        <p:txBody>
          <a:bodyPr/>
          <a:lstStyle/>
          <a:p>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0.08 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a:cxnSpLocks/>
          </p:cNvCxnSpPr>
          <p:nvPr/>
        </p:nvCxnSpPr>
        <p:spPr>
          <a:xfrm flipV="1">
            <a:off x="1759798" y="2083350"/>
            <a:ext cx="0" cy="1868745"/>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cxnSpLocks/>
          </p:cNvCxnSpPr>
          <p:nvPr/>
        </p:nvCxnSpPr>
        <p:spPr>
          <a:xfrm flipV="1">
            <a:off x="2244856" y="2083350"/>
            <a:ext cx="1" cy="1817945"/>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cxnSpLocks/>
            <a:stCxn id="32" idx="1"/>
          </p:cNvCxnSpPr>
          <p:nvPr/>
        </p:nvCxnSpPr>
        <p:spPr>
          <a:xfrm flipH="1">
            <a:off x="1805446" y="2500509"/>
            <a:ext cx="3151806" cy="12703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cxnSpLocks/>
            <a:stCxn id="33" idx="1"/>
          </p:cNvCxnSpPr>
          <p:nvPr/>
        </p:nvCxnSpPr>
        <p:spPr>
          <a:xfrm flipH="1" flipV="1">
            <a:off x="2255905" y="3340211"/>
            <a:ext cx="2714962" cy="111166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6024863" y="5435592"/>
            <a:ext cx="2649141" cy="208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気相の速度ベクトル</a:t>
            </a:r>
          </a:p>
        </p:txBody>
      </p:sp>
      <p:cxnSp>
        <p:nvCxnSpPr>
          <p:cNvPr id="36" name="直線コネクタ 35"/>
          <p:cNvCxnSpPr>
            <a:cxnSpLocks/>
          </p:cNvCxnSpPr>
          <p:nvPr/>
        </p:nvCxnSpPr>
        <p:spPr>
          <a:xfrm flipV="1">
            <a:off x="1805446" y="1819938"/>
            <a:ext cx="0" cy="66747"/>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下矢印 36">
            <a:extLst>
              <a:ext uri="{FF2B5EF4-FFF2-40B4-BE49-F238E27FC236}">
                <a16:creationId xmlns:a16="http://schemas.microsoft.com/office/drawing/2014/main" id="{F75BD82B-1F2C-8D48-ABC6-4DCF09391D73}"/>
              </a:ext>
            </a:extLst>
          </p:cNvPr>
          <p:cNvSpPr/>
          <p:nvPr/>
        </p:nvSpPr>
        <p:spPr>
          <a:xfrm rot="16200000">
            <a:off x="531914" y="5499775"/>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982363" y="5539607"/>
            <a:ext cx="4686051" cy="3852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気相の渦が粒子の流入を阻害する。</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574735" y="4345038"/>
            <a:ext cx="4010880" cy="208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金型領域内における粒子数の推移</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図 5">
            <a:extLst>
              <a:ext uri="{FF2B5EF4-FFF2-40B4-BE49-F238E27FC236}">
                <a16:creationId xmlns:a16="http://schemas.microsoft.com/office/drawing/2014/main" id="{A35FF970-853C-4D48-9335-DB9B27E96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721" y="1596484"/>
            <a:ext cx="2916482" cy="1875656"/>
          </a:xfrm>
          <a:prstGeom prst="rect">
            <a:avLst/>
          </a:prstGeom>
        </p:spPr>
      </p:pic>
      <p:pic>
        <p:nvPicPr>
          <p:cNvPr id="12" name="図 11">
            <a:extLst>
              <a:ext uri="{FF2B5EF4-FFF2-40B4-BE49-F238E27FC236}">
                <a16:creationId xmlns:a16="http://schemas.microsoft.com/office/drawing/2014/main" id="{1F3AC33F-DCD8-4FE5-B495-A075A62C7F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3720" y="3538031"/>
            <a:ext cx="2916483" cy="1875657"/>
          </a:xfrm>
          <a:prstGeom prst="rect">
            <a:avLst/>
          </a:prstGeom>
        </p:spPr>
      </p:pic>
      <p:pic>
        <p:nvPicPr>
          <p:cNvPr id="15" name="図 14">
            <a:extLst>
              <a:ext uri="{FF2B5EF4-FFF2-40B4-BE49-F238E27FC236}">
                <a16:creationId xmlns:a16="http://schemas.microsoft.com/office/drawing/2014/main" id="{9154B35D-42F4-46D3-99FD-0C3232A86DAE}"/>
              </a:ext>
            </a:extLst>
          </p:cNvPr>
          <p:cNvPicPr>
            <a:picLocks noChangeAspect="1"/>
          </p:cNvPicPr>
          <p:nvPr/>
        </p:nvPicPr>
        <p:blipFill rotWithShape="1">
          <a:blip r:embed="rId6">
            <a:extLst>
              <a:ext uri="{28A0092B-C50C-407E-A947-70E740481C1C}">
                <a14:useLocalDpi xmlns:a14="http://schemas.microsoft.com/office/drawing/2010/main" val="0"/>
              </a:ext>
            </a:extLst>
          </a:blip>
          <a:srcRect l="15632" t="21487" r="16443" b="32140"/>
          <a:stretch/>
        </p:blipFill>
        <p:spPr>
          <a:xfrm>
            <a:off x="6088900" y="1119992"/>
            <a:ext cx="2521065" cy="476492"/>
          </a:xfrm>
          <a:prstGeom prst="rect">
            <a:avLst/>
          </a:prstGeom>
        </p:spPr>
      </p:pic>
    </p:spTree>
    <p:extLst>
      <p:ext uri="{BB962C8B-B14F-4D97-AF65-F5344CB8AC3E}">
        <p14:creationId xmlns:p14="http://schemas.microsoft.com/office/powerpoint/2010/main" val="3776413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ja-JP" altLang="en-US" dirty="0"/>
              <a:t>結論</a:t>
            </a:r>
          </a:p>
        </p:txBody>
      </p:sp>
      <p:sp>
        <p:nvSpPr>
          <p:cNvPr id="23" name="テキスト ボックス 22">
            <a:extLst>
              <a:ext uri="{FF2B5EF4-FFF2-40B4-BE49-F238E27FC236}">
                <a16:creationId xmlns:a16="http://schemas.microsoft.com/office/drawing/2014/main" id="{EBB9BA03-F82F-4F7D-8A4B-D9019D951B88}"/>
              </a:ext>
            </a:extLst>
          </p:cNvPr>
          <p:cNvSpPr txBox="1"/>
          <p:nvPr/>
        </p:nvSpPr>
        <p:spPr>
          <a:xfrm>
            <a:off x="689746" y="1892525"/>
            <a:ext cx="7856013"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下杵の降下の有無による比較を行い、吸引効果が充填時間に与える影響について分析した。本研究で用いた体系においては、吸引効果により充填時間を</a:t>
            </a:r>
            <a:r>
              <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割短縮できた。また、粒子の流入について流入量を用いて分析し、吸引効果による粒子の流入を定量的に評価した。</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a:extLst>
              <a:ext uri="{FF2B5EF4-FFF2-40B4-BE49-F238E27FC236}">
                <a16:creationId xmlns:a16="http://schemas.microsoft.com/office/drawing/2014/main" id="{77C5E7A6-F3E0-4A25-8427-7628122BFC25}"/>
              </a:ext>
            </a:extLst>
          </p:cNvPr>
          <p:cNvSpPr/>
          <p:nvPr/>
        </p:nvSpPr>
        <p:spPr>
          <a:xfrm>
            <a:off x="609978" y="1892524"/>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テキスト ボックス 24">
            <a:extLst>
              <a:ext uri="{FF2B5EF4-FFF2-40B4-BE49-F238E27FC236}">
                <a16:creationId xmlns:a16="http://schemas.microsoft.com/office/drawing/2014/main" id="{2DFC3633-BC81-47E0-B028-6FEFC1104494}"/>
              </a:ext>
            </a:extLst>
          </p:cNvPr>
          <p:cNvSpPr txBox="1"/>
          <p:nvPr/>
        </p:nvSpPr>
        <p:spPr>
          <a:xfrm>
            <a:off x="689748" y="4181012"/>
            <a:ext cx="7856012"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下杵の降下速度をパラメータとした比較を行い、充填時間に与える影響について分析した。下杵降下速度の増加により充填時間の短縮が可能であることが明らかとなった。また、気相の渦が粒子の流れの幅を狭めてしまうため、その短縮効果は逓減していくことも明らかとなった。</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a:extLst>
              <a:ext uri="{FF2B5EF4-FFF2-40B4-BE49-F238E27FC236}">
                <a16:creationId xmlns:a16="http://schemas.microsoft.com/office/drawing/2014/main" id="{974C79EA-8A63-4D4B-8A89-C03D922E2A75}"/>
              </a:ext>
            </a:extLst>
          </p:cNvPr>
          <p:cNvSpPr/>
          <p:nvPr/>
        </p:nvSpPr>
        <p:spPr>
          <a:xfrm>
            <a:off x="609977" y="414765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D8C0B001-A0D6-A14F-A918-6EE4BF3F64D0}"/>
              </a:ext>
            </a:extLst>
          </p:cNvPr>
          <p:cNvSpPr txBox="1"/>
          <p:nvPr/>
        </p:nvSpPr>
        <p:spPr>
          <a:xfrm>
            <a:off x="439616" y="1512916"/>
            <a:ext cx="7482385" cy="369332"/>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吸引効果が充填時間に与える影響について</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a:extLst>
              <a:ext uri="{FF2B5EF4-FFF2-40B4-BE49-F238E27FC236}">
                <a16:creationId xmlns:a16="http://schemas.microsoft.com/office/drawing/2014/main" id="{7698C3BB-716A-AE45-89BB-89A7A0FA5B91}"/>
              </a:ext>
            </a:extLst>
          </p:cNvPr>
          <p:cNvSpPr txBox="1"/>
          <p:nvPr/>
        </p:nvSpPr>
        <p:spPr>
          <a:xfrm>
            <a:off x="439616" y="3801404"/>
            <a:ext cx="7482385" cy="369332"/>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下杵の降下速度が充填時間に与える影響について</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9" name="テキスト ボックス 28">
            <a:extLst>
              <a:ext uri="{FF2B5EF4-FFF2-40B4-BE49-F238E27FC236}">
                <a16:creationId xmlns:a16="http://schemas.microsoft.com/office/drawing/2014/main" id="{50E51E9C-F925-4D66-ADDB-CA7A7AC5A280}"/>
              </a:ext>
            </a:extLst>
          </p:cNvPr>
          <p:cNvSpPr txBox="1"/>
          <p:nvPr/>
        </p:nvSpPr>
        <p:spPr>
          <a:xfrm>
            <a:off x="1092320" y="2717212"/>
            <a:ext cx="7265467" cy="830997"/>
          </a:xfrm>
          <a:prstGeom prst="rect">
            <a:avLst/>
          </a:prstGeom>
          <a:noFill/>
        </p:spPr>
        <p:txBody>
          <a:bodyPr wrap="square" rtlCol="0">
            <a:spAutoFit/>
          </a:bodyPr>
          <a:lstStyle/>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吸引効果による圧力勾配の作用により粒子が流入し、充填時間は短縮されることが明らかとなった。</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下矢印 8">
            <a:extLst>
              <a:ext uri="{FF2B5EF4-FFF2-40B4-BE49-F238E27FC236}">
                <a16:creationId xmlns:a16="http://schemas.microsoft.com/office/drawing/2014/main" id="{0068FD0B-B483-4B54-87A6-35D0E010E8A9}"/>
              </a:ext>
            </a:extLst>
          </p:cNvPr>
          <p:cNvSpPr/>
          <p:nvPr/>
        </p:nvSpPr>
        <p:spPr>
          <a:xfrm rot="16200000">
            <a:off x="623477" y="2864719"/>
            <a:ext cx="432000" cy="432000"/>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テキスト ボックス 30">
            <a:extLst>
              <a:ext uri="{FF2B5EF4-FFF2-40B4-BE49-F238E27FC236}">
                <a16:creationId xmlns:a16="http://schemas.microsoft.com/office/drawing/2014/main" id="{219E252F-03A8-42CE-878E-AC551457500E}"/>
              </a:ext>
            </a:extLst>
          </p:cNvPr>
          <p:cNvSpPr txBox="1"/>
          <p:nvPr/>
        </p:nvSpPr>
        <p:spPr>
          <a:xfrm>
            <a:off x="1055477" y="4945693"/>
            <a:ext cx="7289546" cy="830997"/>
          </a:xfrm>
          <a:prstGeom prst="rect">
            <a:avLst/>
          </a:prstGeom>
          <a:noFill/>
        </p:spPr>
        <p:txBody>
          <a:bodyPr wrap="square" rtlCol="0">
            <a:spAutoFit/>
          </a:bodyPr>
          <a:lstStyle/>
          <a:p>
            <a:r>
              <a:rPr lang="ja-JP" altLang="en-US" sz="2400" dirty="0">
                <a:solidFill>
                  <a:srgbClr val="FF2919"/>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下杵降下速度の増加により、充填時間は短縮されるが、その効果は逓減していくことが明らかとなった。</a:t>
            </a:r>
          </a:p>
        </p:txBody>
      </p:sp>
      <p:sp>
        <p:nvSpPr>
          <p:cNvPr id="32" name="下矢印 8">
            <a:extLst>
              <a:ext uri="{FF2B5EF4-FFF2-40B4-BE49-F238E27FC236}">
                <a16:creationId xmlns:a16="http://schemas.microsoft.com/office/drawing/2014/main" id="{5042BBAA-7081-4B0A-9581-32AE22FD70F9}"/>
              </a:ext>
            </a:extLst>
          </p:cNvPr>
          <p:cNvSpPr/>
          <p:nvPr/>
        </p:nvSpPr>
        <p:spPr>
          <a:xfrm rot="16200000">
            <a:off x="600134" y="5149305"/>
            <a:ext cx="432000" cy="432000"/>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496146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ja-JP" altLang="en-US" dirty="0"/>
              <a:t>数値解析の手法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439616" y="1261914"/>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689749" y="1641521"/>
            <a:ext cx="7856012" cy="515526"/>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本研究では、固相である粉末粒子に対して気相である空気が大きく影響を与える。</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そのため、固相・気相の相互作用を評価することができる</a:t>
            </a:r>
            <a:r>
              <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4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を用いた。</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609980" y="164152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テキスト ボックス 10">
            <a:extLst>
              <a:ext uri="{FF2B5EF4-FFF2-40B4-BE49-F238E27FC236}">
                <a16:creationId xmlns:a16="http://schemas.microsoft.com/office/drawing/2014/main" id="{815C6898-2017-4BB8-8EB9-16B78A01BCF2}"/>
              </a:ext>
            </a:extLst>
          </p:cNvPr>
          <p:cNvSpPr txBox="1"/>
          <p:nvPr/>
        </p:nvSpPr>
        <p:spPr>
          <a:xfrm>
            <a:off x="782588" y="2613112"/>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F56231B6-9C16-4223-A7E9-60416FF4776A}"/>
                  </a:ext>
                </a:extLst>
              </p:cNvPr>
              <p:cNvSpPr/>
              <p:nvPr/>
            </p:nvSpPr>
            <p:spPr>
              <a:xfrm>
                <a:off x="979370" y="2904441"/>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14" name="正方形/長方形 13">
                <a:extLst>
                  <a:ext uri="{FF2B5EF4-FFF2-40B4-BE49-F238E27FC236}">
                    <a16:creationId xmlns:a16="http://schemas.microsoft.com/office/drawing/2014/main" xmlns="" xmlns:a14="http://schemas.microsoft.com/office/drawing/2010/main" id="{F56231B6-9C16-4223-A7E9-60416FF4776A}"/>
                  </a:ext>
                </a:extLst>
              </p:cNvPr>
              <p:cNvSpPr>
                <a:spLocks noRot="1" noChangeAspect="1" noMove="1" noResize="1" noEditPoints="1" noAdjustHandles="1" noChangeArrowheads="1" noChangeShapeType="1" noTextEdit="1"/>
              </p:cNvSpPr>
              <p:nvPr/>
            </p:nvSpPr>
            <p:spPr>
              <a:xfrm>
                <a:off x="979370" y="2904441"/>
                <a:ext cx="3898407" cy="483659"/>
              </a:xfrm>
              <a:prstGeom prst="rect">
                <a:avLst/>
              </a:prstGeom>
              <a:blipFill rotWithShape="0">
                <a:blip r:embed="rId2"/>
                <a:stretch>
                  <a:fillRect t="-112500" b="-15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AEA4957-EF9E-474D-98E3-1F1E133CCF7F}"/>
                  </a:ext>
                </a:extLst>
              </p:cNvPr>
              <p:cNvSpPr/>
              <p:nvPr/>
            </p:nvSpPr>
            <p:spPr>
              <a:xfrm>
                <a:off x="979369" y="3346843"/>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15" name="正方形/長方形 14">
                <a:extLst>
                  <a:ext uri="{FF2B5EF4-FFF2-40B4-BE49-F238E27FC236}">
                    <a16:creationId xmlns:a16="http://schemas.microsoft.com/office/drawing/2014/main" xmlns="" xmlns:a14="http://schemas.microsoft.com/office/drawing/2010/main" id="{EAEA4957-EF9E-474D-98E3-1F1E133CCF7F}"/>
                  </a:ext>
                </a:extLst>
              </p:cNvPr>
              <p:cNvSpPr>
                <a:spLocks noRot="1" noChangeAspect="1" noMove="1" noResize="1" noEditPoints="1" noAdjustHandles="1" noChangeArrowheads="1" noChangeShapeType="1" noTextEdit="1"/>
              </p:cNvSpPr>
              <p:nvPr/>
            </p:nvSpPr>
            <p:spPr>
              <a:xfrm>
                <a:off x="979369" y="3346843"/>
                <a:ext cx="658578" cy="399148"/>
              </a:xfrm>
              <a:prstGeom prst="rect">
                <a:avLst/>
              </a:prstGeom>
              <a:blipFill rotWithShape="0">
                <a:blip r:embed="rId3"/>
                <a:stretch>
                  <a:fillRect b="-1538"/>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30D1D65-E2F5-457F-A576-4E0539615343}"/>
              </a:ext>
            </a:extLst>
          </p:cNvPr>
          <p:cNvSpPr txBox="1"/>
          <p:nvPr/>
        </p:nvSpPr>
        <p:spPr>
          <a:xfrm>
            <a:off x="4818127" y="2613113"/>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530DC2B-19A5-4B43-A352-B761977BA811}"/>
                  </a:ext>
                </a:extLst>
              </p:cNvPr>
              <p:cNvSpPr/>
              <p:nvPr/>
            </p:nvSpPr>
            <p:spPr>
              <a:xfrm>
                <a:off x="5074561" y="2954727"/>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0" name="正方形/長方形 19">
                <a:extLst>
                  <a:ext uri="{FF2B5EF4-FFF2-40B4-BE49-F238E27FC236}">
                    <a16:creationId xmlns:a16="http://schemas.microsoft.com/office/drawing/2014/main" xmlns="" xmlns:a14="http://schemas.microsoft.com/office/drawing/2010/main" id="{D530DC2B-19A5-4B43-A352-B761977BA811}"/>
                  </a:ext>
                </a:extLst>
              </p:cNvPr>
              <p:cNvSpPr>
                <a:spLocks noRot="1" noChangeAspect="1" noMove="1" noResize="1" noEditPoints="1" noAdjustHandles="1" noChangeArrowheads="1" noChangeShapeType="1" noTextEdit="1"/>
              </p:cNvSpPr>
              <p:nvPr/>
            </p:nvSpPr>
            <p:spPr>
              <a:xfrm>
                <a:off x="5074561" y="2954727"/>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400A9834-3F6F-4C6A-94F0-CD50FC34F0E2}"/>
                  </a:ext>
                </a:extLst>
              </p:cNvPr>
              <p:cNvSpPr/>
              <p:nvPr/>
            </p:nvSpPr>
            <p:spPr>
              <a:xfrm>
                <a:off x="5074558" y="33821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1" name="正方形/長方形 20">
                <a:extLst>
                  <a:ext uri="{FF2B5EF4-FFF2-40B4-BE49-F238E27FC236}">
                    <a16:creationId xmlns:a16="http://schemas.microsoft.com/office/drawing/2014/main" xmlns="" xmlns:a14="http://schemas.microsoft.com/office/drawing/2010/main" id="{400A9834-3F6F-4C6A-94F0-CD50FC34F0E2}"/>
                  </a:ext>
                </a:extLst>
              </p:cNvPr>
              <p:cNvSpPr>
                <a:spLocks noRot="1" noChangeAspect="1" noMove="1" noResize="1" noEditPoints="1" noAdjustHandles="1" noChangeArrowheads="1" noChangeShapeType="1" noTextEdit="1"/>
              </p:cNvSpPr>
              <p:nvPr/>
            </p:nvSpPr>
            <p:spPr>
              <a:xfrm>
                <a:off x="5074558" y="3382190"/>
                <a:ext cx="1311321" cy="399597"/>
              </a:xfrm>
              <a:prstGeom prst="rect">
                <a:avLst/>
              </a:prstGeom>
              <a:blipFill rotWithShape="0">
                <a:blip r:embed="rId5"/>
                <a:stretch>
                  <a:fillRect b="-1538"/>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9EBFD01-1FD6-434F-A683-CF391D124120}"/>
              </a:ext>
            </a:extLst>
          </p:cNvPr>
          <p:cNvSpPr txBox="1"/>
          <p:nvPr/>
        </p:nvSpPr>
        <p:spPr>
          <a:xfrm>
            <a:off x="4176192" y="291724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5" name="大かっこ 24">
            <a:extLst>
              <a:ext uri="{FF2B5EF4-FFF2-40B4-BE49-F238E27FC236}">
                <a16:creationId xmlns:a16="http://schemas.microsoft.com/office/drawing/2014/main" id="{46FF3262-82D0-4AC6-A6E6-5DB572149281}"/>
              </a:ext>
            </a:extLst>
          </p:cNvPr>
          <p:cNvSpPr/>
          <p:nvPr/>
        </p:nvSpPr>
        <p:spPr>
          <a:xfrm>
            <a:off x="636980" y="2786237"/>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6" name="大かっこ 25">
            <a:extLst>
              <a:ext uri="{FF2B5EF4-FFF2-40B4-BE49-F238E27FC236}">
                <a16:creationId xmlns:a16="http://schemas.microsoft.com/office/drawing/2014/main" id="{8459B7D9-EA31-49B1-9FE2-B2556FADBBC1}"/>
              </a:ext>
            </a:extLst>
          </p:cNvPr>
          <p:cNvSpPr/>
          <p:nvPr/>
        </p:nvSpPr>
        <p:spPr>
          <a:xfrm>
            <a:off x="4715299" y="2788769"/>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cxnSp>
        <p:nvCxnSpPr>
          <p:cNvPr id="28" name="直線コネクタ 27">
            <a:extLst>
              <a:ext uri="{FF2B5EF4-FFF2-40B4-BE49-F238E27FC236}">
                <a16:creationId xmlns:a16="http://schemas.microsoft.com/office/drawing/2014/main" id="{1681648E-3C5C-4148-9E6B-648A57B75810}"/>
              </a:ext>
            </a:extLst>
          </p:cNvPr>
          <p:cNvCxnSpPr/>
          <p:nvPr/>
        </p:nvCxnSpPr>
        <p:spPr>
          <a:xfrm>
            <a:off x="1989688" y="32351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5B1E1C2-C2A4-473D-8C19-45F8331D0E54}"/>
              </a:ext>
            </a:extLst>
          </p:cNvPr>
          <p:cNvCxnSpPr/>
          <p:nvPr/>
        </p:nvCxnSpPr>
        <p:spPr>
          <a:xfrm>
            <a:off x="7168355" y="3293203"/>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8CE8971-E44D-4DE1-98D0-ED02CC8CCA81}"/>
                  </a:ext>
                </a:extLst>
              </p:cNvPr>
              <p:cNvSpPr txBox="1"/>
              <p:nvPr/>
            </p:nvSpPr>
            <p:spPr>
              <a:xfrm>
                <a:off x="2747097" y="4118196"/>
                <a:ext cx="3181645" cy="64261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31" name="テキスト ボックス 30">
                <a:extLst>
                  <a:ext uri="{FF2B5EF4-FFF2-40B4-BE49-F238E27FC236}">
                    <a16:creationId xmlns:a16="http://schemas.microsoft.com/office/drawing/2014/main" xmlns="" xmlns:a14="http://schemas.microsoft.com/office/drawing/2010/main" id="{A8CE8971-E44D-4DE1-98D0-ED02CC8CCA81}"/>
                  </a:ext>
                </a:extLst>
              </p:cNvPr>
              <p:cNvSpPr txBox="1">
                <a:spLocks noRot="1" noChangeAspect="1" noMove="1" noResize="1" noEditPoints="1" noAdjustHandles="1" noChangeArrowheads="1" noChangeShapeType="1" noTextEdit="1"/>
              </p:cNvSpPr>
              <p:nvPr/>
            </p:nvSpPr>
            <p:spPr>
              <a:xfrm>
                <a:off x="2747097" y="4118196"/>
                <a:ext cx="3181645" cy="642612"/>
              </a:xfrm>
              <a:prstGeom prst="rect">
                <a:avLst/>
              </a:prstGeom>
              <a:blipFill rotWithShape="0">
                <a:blip r:embed="rId6"/>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71C3027F-4914-4F48-A93C-94DB5155A9D2}"/>
              </a:ext>
            </a:extLst>
          </p:cNvPr>
          <p:cNvCxnSpPr>
            <a:cxnSpLocks/>
            <a:stCxn id="31" idx="3"/>
          </p:cNvCxnSpPr>
          <p:nvPr/>
        </p:nvCxnSpPr>
        <p:spPr>
          <a:xfrm flipV="1">
            <a:off x="5928742" y="3306343"/>
            <a:ext cx="1216855" cy="113315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D65F9C0-5316-4EA6-8555-0A5B1D598D51}"/>
              </a:ext>
            </a:extLst>
          </p:cNvPr>
          <p:cNvCxnSpPr>
            <a:cxnSpLocks/>
            <a:stCxn id="31" idx="1"/>
          </p:cNvCxnSpPr>
          <p:nvPr/>
        </p:nvCxnSpPr>
        <p:spPr>
          <a:xfrm flipH="1" flipV="1">
            <a:off x="2132217" y="3248268"/>
            <a:ext cx="614880" cy="1191234"/>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EDDF51A8-9015-4635-8A61-A8D4FEE02753}"/>
              </a:ext>
            </a:extLst>
          </p:cNvPr>
          <p:cNvSpPr txBox="1"/>
          <p:nvPr/>
        </p:nvSpPr>
        <p:spPr>
          <a:xfrm>
            <a:off x="2747097" y="4763167"/>
            <a:ext cx="3181645"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430599" y="5699276"/>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Powder Tec.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Cundall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Geotechnique</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Ind. Eng. Chem.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Fundam</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(1967)</a:t>
            </a:r>
          </a:p>
        </p:txBody>
      </p:sp>
    </p:spTree>
    <p:extLst>
      <p:ext uri="{BB962C8B-B14F-4D97-AF65-F5344CB8AC3E}">
        <p14:creationId xmlns:p14="http://schemas.microsoft.com/office/powerpoint/2010/main" val="2504446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ja-JP" altLang="en-US" dirty="0"/>
              <a:t>数値解析の手法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319766" y="1366040"/>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7DA0896-9E3B-4A12-9CB3-400E4B7A0CFB}"/>
                  </a:ext>
                </a:extLst>
              </p:cNvPr>
              <p:cNvSpPr txBox="1"/>
              <p:nvPr/>
            </p:nvSpPr>
            <p:spPr>
              <a:xfrm>
                <a:off x="592456" y="2903377"/>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92456" y="2903377"/>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409F1F7F-F250-4D9B-A940-364A0A667A80}"/>
              </a:ext>
            </a:extLst>
          </p:cNvPr>
          <p:cNvSpPr txBox="1"/>
          <p:nvPr/>
        </p:nvSpPr>
        <p:spPr>
          <a:xfrm>
            <a:off x="569898" y="1745647"/>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a:extLst>
              <a:ext uri="{FF2B5EF4-FFF2-40B4-BE49-F238E27FC236}">
                <a16:creationId xmlns:a16="http://schemas.microsoft.com/office/drawing/2014/main" id="{F1742214-2B82-40D5-A5A2-36EEC990A37D}"/>
              </a:ext>
            </a:extLst>
          </p:cNvPr>
          <p:cNvSpPr/>
          <p:nvPr/>
        </p:nvSpPr>
        <p:spPr>
          <a:xfrm>
            <a:off x="490130" y="1745648"/>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テキスト ボックス 12">
            <a:extLst>
              <a:ext uri="{FF2B5EF4-FFF2-40B4-BE49-F238E27FC236}">
                <a16:creationId xmlns:a16="http://schemas.microsoft.com/office/drawing/2014/main" id="{8DE02DA8-B91B-4661-9CC7-DB26031523A0}"/>
              </a:ext>
            </a:extLst>
          </p:cNvPr>
          <p:cNvSpPr txBox="1"/>
          <p:nvPr/>
        </p:nvSpPr>
        <p:spPr>
          <a:xfrm>
            <a:off x="592456" y="2515188"/>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6" name="テキスト ボックス 15">
            <a:extLst>
              <a:ext uri="{FF2B5EF4-FFF2-40B4-BE49-F238E27FC236}">
                <a16:creationId xmlns:a16="http://schemas.microsoft.com/office/drawing/2014/main" id="{AC2BC780-1C5D-44DD-9C60-D2AAE8765D71}"/>
              </a:ext>
            </a:extLst>
          </p:cNvPr>
          <p:cNvSpPr txBox="1"/>
          <p:nvPr/>
        </p:nvSpPr>
        <p:spPr>
          <a:xfrm>
            <a:off x="575386" y="3983847"/>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大かっこ 19">
            <a:extLst>
              <a:ext uri="{FF2B5EF4-FFF2-40B4-BE49-F238E27FC236}">
                <a16:creationId xmlns:a16="http://schemas.microsoft.com/office/drawing/2014/main" id="{914376E5-52F7-4804-B04F-EE1EB2407943}"/>
              </a:ext>
            </a:extLst>
          </p:cNvPr>
          <p:cNvSpPr/>
          <p:nvPr/>
        </p:nvSpPr>
        <p:spPr>
          <a:xfrm>
            <a:off x="446848" y="2688314"/>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id="{CB1BC865-1C6A-45EB-8D8A-81CAE93C6488}"/>
              </a:ext>
            </a:extLst>
          </p:cNvPr>
          <p:cNvSpPr/>
          <p:nvPr/>
        </p:nvSpPr>
        <p:spPr>
          <a:xfrm>
            <a:off x="439616" y="4156973"/>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D0ACF7-F318-4FF4-A5BE-D4057663952F}"/>
                  </a:ext>
                </a:extLst>
              </p:cNvPr>
              <p:cNvSpPr txBox="1"/>
              <p:nvPr/>
            </p:nvSpPr>
            <p:spPr>
              <a:xfrm>
                <a:off x="629275" y="4372799"/>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xmlns="" xmlns:a14="http://schemas.microsoft.com/office/drawing/2010/main" id="{4CD0ACF7-F318-4FF4-A5BE-D4057663952F}"/>
                  </a:ext>
                </a:extLst>
              </p:cNvPr>
              <p:cNvSpPr txBox="1">
                <a:spLocks noRot="1" noChangeAspect="1" noMove="1" noResize="1" noEditPoints="1" noAdjustHandles="1" noChangeArrowheads="1" noChangeShapeType="1" noTextEdit="1"/>
              </p:cNvSpPr>
              <p:nvPr/>
            </p:nvSpPr>
            <p:spPr>
              <a:xfrm>
                <a:off x="629275" y="4372799"/>
                <a:ext cx="1646605" cy="227370"/>
              </a:xfrm>
              <a:prstGeom prst="rect">
                <a:avLst/>
              </a:prstGeom>
              <a:blipFill rotWithShape="0">
                <a:blip r:embed="rId5"/>
                <a:stretch>
                  <a:fillRect l="-111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EA02E9D3-F49B-4345-A5FC-C9D06D95FA6F}"/>
                  </a:ext>
                </a:extLst>
              </p:cNvPr>
              <p:cNvSpPr txBox="1"/>
              <p:nvPr/>
            </p:nvSpPr>
            <p:spPr>
              <a:xfrm>
                <a:off x="433408" y="3155808"/>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33408" y="3155808"/>
                <a:ext cx="2032986" cy="53963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D78A4A3-A9CB-40DB-89B8-0C2D6E00076F}"/>
                  </a:ext>
                </a:extLst>
              </p:cNvPr>
              <p:cNvSpPr txBox="1"/>
              <p:nvPr/>
            </p:nvSpPr>
            <p:spPr>
              <a:xfrm>
                <a:off x="659151" y="5232684"/>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xmlns="" xmlns:a14="http://schemas.microsoft.com/office/drawing/2010/main" id="{7D78A4A3-A9CB-40DB-89B8-0C2D6E00076F}"/>
                  </a:ext>
                </a:extLst>
              </p:cNvPr>
              <p:cNvSpPr txBox="1">
                <a:spLocks noRot="1" noChangeAspect="1" noMove="1" noResize="1" noEditPoints="1" noAdjustHandles="1" noChangeArrowheads="1" noChangeShapeType="1" noTextEdit="1"/>
              </p:cNvSpPr>
              <p:nvPr/>
            </p:nvSpPr>
            <p:spPr>
              <a:xfrm>
                <a:off x="659151" y="5232684"/>
                <a:ext cx="3065391" cy="209096"/>
              </a:xfrm>
              <a:prstGeom prst="rect">
                <a:avLst/>
              </a:prstGeom>
              <a:blipFill rotWithShape="0">
                <a:blip r:embed="rId7"/>
                <a:stretch>
                  <a:fillRect l="-398" t="-2857" r="-1193" b="-22857"/>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02710D9-4D3F-4BB5-B07C-05625047915E}"/>
                  </a:ext>
                </a:extLst>
              </p:cNvPr>
              <p:cNvSpPr txBox="1"/>
              <p:nvPr/>
            </p:nvSpPr>
            <p:spPr>
              <a:xfrm>
                <a:off x="2295371" y="4249097"/>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249097"/>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D7BEF77C-61E3-9048-AF7A-BE7CBAF1BAAE}"/>
              </a:ext>
            </a:extLst>
          </p:cNvPr>
          <p:cNvSpPr txBox="1"/>
          <p:nvPr/>
        </p:nvSpPr>
        <p:spPr>
          <a:xfrm>
            <a:off x="2384273" y="335146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id="{D0E8C28A-4F84-4A3F-9D91-E5761D521061}"/>
              </a:ext>
            </a:extLst>
          </p:cNvPr>
          <p:cNvSpPr txBox="1"/>
          <p:nvPr/>
        </p:nvSpPr>
        <p:spPr>
          <a:xfrm>
            <a:off x="5600402" y="5674280"/>
            <a:ext cx="2888964" cy="400110"/>
          </a:xfrm>
          <a:prstGeom prst="rect">
            <a:avLst/>
          </a:prstGeom>
          <a:noFill/>
        </p:spPr>
        <p:txBody>
          <a:bodyPr wrap="square" rtlCol="0">
            <a:spAutoFit/>
          </a:bodyPr>
          <a:lstStyle/>
          <a:p>
            <a:pPr algn="ctr"/>
            <a:r>
              <a:rPr lang="en-US" altLang="ja-JP" sz="1000" dirty="0"/>
              <a:t>SDF</a:t>
            </a:r>
            <a:r>
              <a:rPr lang="ja-JP" altLang="en-US" sz="1000" dirty="0"/>
              <a:t>により定義されたスカラーフィールドが壁面の移動に合わせて変化する様子</a:t>
            </a:r>
            <a:endParaRPr lang="en-US" altLang="ja-JP" sz="100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D78A4A3-A9CB-40DB-89B8-0C2D6E00076F}"/>
                  </a:ext>
                </a:extLst>
              </p:cNvPr>
              <p:cNvSpPr txBox="1"/>
              <p:nvPr/>
            </p:nvSpPr>
            <p:spPr>
              <a:xfrm>
                <a:off x="657111" y="5441780"/>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xmlns="" xmlns:a14="http://schemas.microsoft.com/office/drawing/2010/main" id="{7D78A4A3-A9CB-40DB-89B8-0C2D6E00076F}"/>
                  </a:ext>
                </a:extLst>
              </p:cNvPr>
              <p:cNvSpPr txBox="1">
                <a:spLocks noRot="1" noChangeAspect="1" noMove="1" noResize="1" noEditPoints="1" noAdjustHandles="1" noChangeArrowheads="1" noChangeShapeType="1" noTextEdit="1"/>
              </p:cNvSpPr>
              <p:nvPr/>
            </p:nvSpPr>
            <p:spPr>
              <a:xfrm>
                <a:off x="657111" y="5441780"/>
                <a:ext cx="2242537" cy="232500"/>
              </a:xfrm>
              <a:prstGeom prst="rect">
                <a:avLst/>
              </a:prstGeom>
              <a:blipFill rotWithShape="0">
                <a:blip r:embed="rId10"/>
                <a:stretch>
                  <a:fillRect l="-815"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D530DC2B-19A5-4B43-A352-B761977BA811}"/>
                  </a:ext>
                </a:extLst>
              </p:cNvPr>
              <p:cNvSpPr/>
              <p:nvPr/>
            </p:nvSpPr>
            <p:spPr>
              <a:xfrm>
                <a:off x="576088" y="4684343"/>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xmlns="" xmlns:a14="http://schemas.microsoft.com/office/drawing/2010/main" id="{D530DC2B-19A5-4B43-A352-B761977BA811}"/>
                  </a:ext>
                </a:extLst>
              </p:cNvPr>
              <p:cNvSpPr>
                <a:spLocks noRot="1" noChangeAspect="1" noMove="1" noResize="1" noEditPoints="1" noAdjustHandles="1" noChangeArrowheads="1" noChangeShapeType="1" noTextEdit="1"/>
              </p:cNvSpPr>
              <p:nvPr/>
            </p:nvSpPr>
            <p:spPr>
              <a:xfrm>
                <a:off x="576088" y="4684343"/>
                <a:ext cx="4115553" cy="572721"/>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1F80EA0-9B51-498A-B89F-7CA9DCEBCCE0}"/>
                  </a:ext>
                </a:extLst>
              </p:cNvPr>
              <p:cNvSpPr txBox="1"/>
              <p:nvPr/>
            </p:nvSpPr>
            <p:spPr>
              <a:xfrm>
                <a:off x="2612002" y="2987492"/>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m:rPr>
                              <m:sty m:val="p"/>
                            </m:rP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m:rPr>
                                  <m:sty m:val="p"/>
                                </m:rP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612002" y="2987492"/>
                <a:ext cx="1050672" cy="438133"/>
              </a:xfrm>
              <a:prstGeom prst="rect">
                <a:avLst/>
              </a:prstGeom>
              <a:blipFill>
                <a:blip r:embed="rId12"/>
                <a:stretch>
                  <a:fillRect l="-2312" t="-1389" r="-6358" b="-18056"/>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5675407" y="2371233"/>
            <a:ext cx="2719754" cy="3301075"/>
          </a:xfrm>
          <a:prstGeom prst="rect">
            <a:avLst/>
          </a:prstGeom>
        </p:spPr>
      </p:pic>
    </p:spTree>
    <p:extLst>
      <p:ext uri="{BB962C8B-B14F-4D97-AF65-F5344CB8AC3E}">
        <p14:creationId xmlns:p14="http://schemas.microsoft.com/office/powerpoint/2010/main" val="4805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ja-JP" altLang="en-US" dirty="0"/>
              <a:t>数値解析の手法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319766" y="1366040"/>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7DA0896-9E3B-4A12-9CB3-400E4B7A0CFB}"/>
                  </a:ext>
                </a:extLst>
              </p:cNvPr>
              <p:cNvSpPr txBox="1"/>
              <p:nvPr/>
            </p:nvSpPr>
            <p:spPr>
              <a:xfrm>
                <a:off x="592456" y="2903377"/>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92456" y="2903377"/>
                <a:ext cx="1427122" cy="207749"/>
              </a:xfrm>
              <a:prstGeom prst="rect">
                <a:avLst/>
              </a:prstGeom>
              <a:blipFill>
                <a:blip r:embed="rId2"/>
                <a:stretch>
                  <a:fillRect l="-3419" b="-32353"/>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409F1F7F-F250-4D9B-A940-364A0A667A80}"/>
              </a:ext>
            </a:extLst>
          </p:cNvPr>
          <p:cNvSpPr txBox="1"/>
          <p:nvPr/>
        </p:nvSpPr>
        <p:spPr>
          <a:xfrm>
            <a:off x="569898" y="1745647"/>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a:extLst>
              <a:ext uri="{FF2B5EF4-FFF2-40B4-BE49-F238E27FC236}">
                <a16:creationId xmlns:a16="http://schemas.microsoft.com/office/drawing/2014/main" id="{F1742214-2B82-40D5-A5A2-36EEC990A37D}"/>
              </a:ext>
            </a:extLst>
          </p:cNvPr>
          <p:cNvSpPr/>
          <p:nvPr/>
        </p:nvSpPr>
        <p:spPr>
          <a:xfrm>
            <a:off x="490130" y="1745648"/>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テキスト ボックス 12">
            <a:extLst>
              <a:ext uri="{FF2B5EF4-FFF2-40B4-BE49-F238E27FC236}">
                <a16:creationId xmlns:a16="http://schemas.microsoft.com/office/drawing/2014/main" id="{8DE02DA8-B91B-4661-9CC7-DB26031523A0}"/>
              </a:ext>
            </a:extLst>
          </p:cNvPr>
          <p:cNvSpPr txBox="1"/>
          <p:nvPr/>
        </p:nvSpPr>
        <p:spPr>
          <a:xfrm>
            <a:off x="592456" y="2515188"/>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16" name="テキスト ボックス 15">
            <a:extLst>
              <a:ext uri="{FF2B5EF4-FFF2-40B4-BE49-F238E27FC236}">
                <a16:creationId xmlns:a16="http://schemas.microsoft.com/office/drawing/2014/main" id="{AC2BC780-1C5D-44DD-9C60-D2AAE8765D71}"/>
              </a:ext>
            </a:extLst>
          </p:cNvPr>
          <p:cNvSpPr txBox="1"/>
          <p:nvPr/>
        </p:nvSpPr>
        <p:spPr>
          <a:xfrm>
            <a:off x="575386" y="3983847"/>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大かっこ 19">
            <a:extLst>
              <a:ext uri="{FF2B5EF4-FFF2-40B4-BE49-F238E27FC236}">
                <a16:creationId xmlns:a16="http://schemas.microsoft.com/office/drawing/2014/main" id="{914376E5-52F7-4804-B04F-EE1EB2407943}"/>
              </a:ext>
            </a:extLst>
          </p:cNvPr>
          <p:cNvSpPr/>
          <p:nvPr/>
        </p:nvSpPr>
        <p:spPr>
          <a:xfrm>
            <a:off x="446848" y="2688314"/>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id="{CB1BC865-1C6A-45EB-8D8A-81CAE93C6488}"/>
              </a:ext>
            </a:extLst>
          </p:cNvPr>
          <p:cNvSpPr/>
          <p:nvPr/>
        </p:nvSpPr>
        <p:spPr>
          <a:xfrm>
            <a:off x="439616" y="4156973"/>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D0ACF7-F318-4FF4-A5BE-D4057663952F}"/>
                  </a:ext>
                </a:extLst>
              </p:cNvPr>
              <p:cNvSpPr txBox="1"/>
              <p:nvPr/>
            </p:nvSpPr>
            <p:spPr>
              <a:xfrm>
                <a:off x="629275" y="4372799"/>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xmlns="" xmlns:a14="http://schemas.microsoft.com/office/drawing/2010/main" id="{4CD0ACF7-F318-4FF4-A5BE-D4057663952F}"/>
                  </a:ext>
                </a:extLst>
              </p:cNvPr>
              <p:cNvSpPr txBox="1">
                <a:spLocks noRot="1" noChangeAspect="1" noMove="1" noResize="1" noEditPoints="1" noAdjustHandles="1" noChangeArrowheads="1" noChangeShapeType="1" noTextEdit="1"/>
              </p:cNvSpPr>
              <p:nvPr/>
            </p:nvSpPr>
            <p:spPr>
              <a:xfrm>
                <a:off x="629275" y="4372799"/>
                <a:ext cx="1646605" cy="227370"/>
              </a:xfrm>
              <a:prstGeom prst="rect">
                <a:avLst/>
              </a:prstGeom>
              <a:blipFill rotWithShape="0">
                <a:blip r:embed="rId5"/>
                <a:stretch>
                  <a:fillRect l="-111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EA02E9D3-F49B-4345-A5FC-C9D06D95FA6F}"/>
                  </a:ext>
                </a:extLst>
              </p:cNvPr>
              <p:cNvSpPr txBox="1"/>
              <p:nvPr/>
            </p:nvSpPr>
            <p:spPr>
              <a:xfrm>
                <a:off x="433408" y="3155808"/>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33408" y="3155808"/>
                <a:ext cx="2032986" cy="53963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D78A4A3-A9CB-40DB-89B8-0C2D6E00076F}"/>
                  </a:ext>
                </a:extLst>
              </p:cNvPr>
              <p:cNvSpPr txBox="1"/>
              <p:nvPr/>
            </p:nvSpPr>
            <p:spPr>
              <a:xfrm>
                <a:off x="659151" y="5232684"/>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xmlns="" xmlns:a14="http://schemas.microsoft.com/office/drawing/2010/main" id="{7D78A4A3-A9CB-40DB-89B8-0C2D6E00076F}"/>
                  </a:ext>
                </a:extLst>
              </p:cNvPr>
              <p:cNvSpPr txBox="1">
                <a:spLocks noRot="1" noChangeAspect="1" noMove="1" noResize="1" noEditPoints="1" noAdjustHandles="1" noChangeArrowheads="1" noChangeShapeType="1" noTextEdit="1"/>
              </p:cNvSpPr>
              <p:nvPr/>
            </p:nvSpPr>
            <p:spPr>
              <a:xfrm>
                <a:off x="659151" y="5232684"/>
                <a:ext cx="3065391" cy="209096"/>
              </a:xfrm>
              <a:prstGeom prst="rect">
                <a:avLst/>
              </a:prstGeom>
              <a:blipFill rotWithShape="0">
                <a:blip r:embed="rId7"/>
                <a:stretch>
                  <a:fillRect l="-398" t="-2857" r="-1193" b="-22857"/>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02710D9-4D3F-4BB5-B07C-05625047915E}"/>
                  </a:ext>
                </a:extLst>
              </p:cNvPr>
              <p:cNvSpPr txBox="1"/>
              <p:nvPr/>
            </p:nvSpPr>
            <p:spPr>
              <a:xfrm>
                <a:off x="2295371" y="4249097"/>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249097"/>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D7BEF77C-61E3-9048-AF7A-BE7CBAF1BAAE}"/>
              </a:ext>
            </a:extLst>
          </p:cNvPr>
          <p:cNvSpPr txBox="1"/>
          <p:nvPr/>
        </p:nvSpPr>
        <p:spPr>
          <a:xfrm>
            <a:off x="2384273" y="3351469"/>
            <a:ext cx="530090" cy="715581"/>
          </a:xfrm>
          <a:prstGeom prst="rect">
            <a:avLst/>
          </a:prstGeom>
          <a:noFill/>
        </p:spPr>
        <p:txBody>
          <a:bodyPr wrap="square" rtlCol="0">
            <a:spAutoFit/>
          </a:bodyPr>
          <a:lstStyle/>
          <a:p>
            <a:r>
              <a:rPr lang="en-US" altLang="ja-JP" sz="4050" dirty="0"/>
              <a:t>+</a:t>
            </a:r>
            <a:endParaRPr lang="ja-JP" altLang="en-US" sz="4050"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D78A4A3-A9CB-40DB-89B8-0C2D6E00076F}"/>
                  </a:ext>
                </a:extLst>
              </p:cNvPr>
              <p:cNvSpPr txBox="1"/>
              <p:nvPr/>
            </p:nvSpPr>
            <p:spPr>
              <a:xfrm>
                <a:off x="657111" y="5441780"/>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xmlns="" xmlns:a14="http://schemas.microsoft.com/office/drawing/2010/main" id="{7D78A4A3-A9CB-40DB-89B8-0C2D6E00076F}"/>
                  </a:ext>
                </a:extLst>
              </p:cNvPr>
              <p:cNvSpPr txBox="1">
                <a:spLocks noRot="1" noChangeAspect="1" noMove="1" noResize="1" noEditPoints="1" noAdjustHandles="1" noChangeArrowheads="1" noChangeShapeType="1" noTextEdit="1"/>
              </p:cNvSpPr>
              <p:nvPr/>
            </p:nvSpPr>
            <p:spPr>
              <a:xfrm>
                <a:off x="657111" y="5441780"/>
                <a:ext cx="2242537" cy="232500"/>
              </a:xfrm>
              <a:prstGeom prst="rect">
                <a:avLst/>
              </a:prstGeom>
              <a:blipFill rotWithShape="0">
                <a:blip r:embed="rId10"/>
                <a:stretch>
                  <a:fillRect l="-815"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D530DC2B-19A5-4B43-A352-B761977BA811}"/>
                  </a:ext>
                </a:extLst>
              </p:cNvPr>
              <p:cNvSpPr/>
              <p:nvPr/>
            </p:nvSpPr>
            <p:spPr>
              <a:xfrm>
                <a:off x="576088" y="4684343"/>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xmlns="" xmlns:a14="http://schemas.microsoft.com/office/drawing/2010/main" id="{D530DC2B-19A5-4B43-A352-B761977BA811}"/>
                  </a:ext>
                </a:extLst>
              </p:cNvPr>
              <p:cNvSpPr>
                <a:spLocks noRot="1" noChangeAspect="1" noMove="1" noResize="1" noEditPoints="1" noAdjustHandles="1" noChangeArrowheads="1" noChangeShapeType="1" noTextEdit="1"/>
              </p:cNvSpPr>
              <p:nvPr/>
            </p:nvSpPr>
            <p:spPr>
              <a:xfrm>
                <a:off x="576088" y="4684343"/>
                <a:ext cx="4115553" cy="572721"/>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1F80EA0-9B51-498A-B89F-7CA9DCEBCCE0}"/>
                  </a:ext>
                </a:extLst>
              </p:cNvPr>
              <p:cNvSpPr txBox="1"/>
              <p:nvPr/>
            </p:nvSpPr>
            <p:spPr>
              <a:xfrm>
                <a:off x="2612002" y="2987492"/>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m:rPr>
                              <m:sty m:val="p"/>
                            </m:rP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m:rPr>
                                  <m:sty m:val="p"/>
                                </m:rP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612002" y="2987492"/>
                <a:ext cx="1050672" cy="438133"/>
              </a:xfrm>
              <a:prstGeom prst="rect">
                <a:avLst/>
              </a:prstGeom>
              <a:blipFill>
                <a:blip r:embed="rId12"/>
                <a:stretch>
                  <a:fillRect l="-2312" t="-1389" r="-6358" b="-18056"/>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3868BC8D-C46C-430A-A2F4-20ADC01C7BC4}"/>
              </a:ext>
            </a:extLst>
          </p:cNvPr>
          <p:cNvSpPr txBox="1"/>
          <p:nvPr/>
        </p:nvSpPr>
        <p:spPr>
          <a:xfrm>
            <a:off x="5836292" y="5368917"/>
            <a:ext cx="2888964" cy="246221"/>
          </a:xfrm>
          <a:prstGeom prst="rect">
            <a:avLst/>
          </a:prstGeom>
          <a:noFill/>
        </p:spPr>
        <p:txBody>
          <a:bodyPr wrap="square" rtlCol="0">
            <a:spAutoFit/>
          </a:bodyPr>
          <a:lstStyle/>
          <a:p>
            <a:pPr algn="ctr"/>
            <a:r>
              <a:rPr lang="en-US" altLang="ja-JP" sz="1000" dirty="0"/>
              <a:t>SFD</a:t>
            </a:r>
            <a:r>
              <a:rPr lang="ja-JP" altLang="en-US" sz="1000" dirty="0"/>
              <a:t>・</a:t>
            </a:r>
            <a:r>
              <a:rPr lang="en-US" altLang="ja-JP" sz="1000" dirty="0"/>
              <a:t>IBM</a:t>
            </a:r>
            <a:r>
              <a:rPr lang="ja-JP" altLang="en-US" sz="1000" dirty="0"/>
              <a:t>それぞれによりつくられるフィールド</a:t>
            </a:r>
            <a:endParaRPr lang="en-US" altLang="ja-JP" sz="1000" dirty="0"/>
          </a:p>
        </p:txBody>
      </p:sp>
      <p:pic>
        <p:nvPicPr>
          <p:cNvPr id="30" name="図 29">
            <a:extLst>
              <a:ext uri="{FF2B5EF4-FFF2-40B4-BE49-F238E27FC236}">
                <a16:creationId xmlns:a16="http://schemas.microsoft.com/office/drawing/2014/main" id="{F78E0369-6287-49A7-8D11-212748C30E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78969" y="2903377"/>
            <a:ext cx="1857373" cy="2418089"/>
          </a:xfrm>
          <a:prstGeom prst="rect">
            <a:avLst/>
          </a:prstGeom>
          <a:ln w="19050">
            <a:solidFill>
              <a:schemeClr val="bg1">
                <a:lumMod val="50000"/>
              </a:schemeClr>
            </a:solidFill>
          </a:ln>
        </p:spPr>
      </p:pic>
      <p:pic>
        <p:nvPicPr>
          <p:cNvPr id="31" name="図 30">
            <a:extLst>
              <a:ext uri="{FF2B5EF4-FFF2-40B4-BE49-F238E27FC236}">
                <a16:creationId xmlns:a16="http://schemas.microsoft.com/office/drawing/2014/main" id="{E343C793-FC67-4B7F-8B24-C34715C8E8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55997" y="2903376"/>
            <a:ext cx="1857373" cy="2418089"/>
          </a:xfrm>
          <a:prstGeom prst="rect">
            <a:avLst/>
          </a:prstGeom>
          <a:ln w="19050">
            <a:solidFill>
              <a:schemeClr val="bg1">
                <a:lumMod val="50000"/>
              </a:schemeClr>
            </a:solidFill>
          </a:ln>
        </p:spPr>
      </p:pic>
    </p:spTree>
    <p:extLst>
      <p:ext uri="{BB962C8B-B14F-4D97-AF65-F5344CB8AC3E}">
        <p14:creationId xmlns:p14="http://schemas.microsoft.com/office/powerpoint/2010/main" val="2680640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545124" y="0"/>
            <a:ext cx="7985612" cy="1064469"/>
          </a:xfrm>
        </p:spPr>
        <p:txBody>
          <a:bodyPr/>
          <a:lstStyle/>
          <a:p>
            <a:r>
              <a:rPr lang="ja-JP" altLang="en-US" dirty="0"/>
              <a:t>結果・考察</a:t>
            </a:r>
            <a:endParaRPr kumimoji="1" lang="ja-JP" altLang="en-US" dirty="0"/>
          </a:p>
        </p:txBody>
      </p:sp>
      <p:graphicFrame>
        <p:nvGraphicFramePr>
          <p:cNvPr id="4" name="表 3"/>
          <p:cNvGraphicFramePr>
            <a:graphicFrameLocks noGrp="1"/>
          </p:cNvGraphicFramePr>
          <p:nvPr>
            <p:extLst/>
          </p:nvPr>
        </p:nvGraphicFramePr>
        <p:xfrm>
          <a:off x="2550215" y="3757150"/>
          <a:ext cx="2642448" cy="2226344"/>
        </p:xfrm>
        <a:graphic>
          <a:graphicData uri="http://schemas.openxmlformats.org/drawingml/2006/table">
            <a:tbl>
              <a:tblPr/>
              <a:tblGrid>
                <a:gridCol w="660612">
                  <a:extLst>
                    <a:ext uri="{9D8B030D-6E8A-4147-A177-3AD203B41FA5}">
                      <a16:colId xmlns:a16="http://schemas.microsoft.com/office/drawing/2014/main" val="20000"/>
                    </a:ext>
                  </a:extLst>
                </a:gridCol>
                <a:gridCol w="660612">
                  <a:extLst>
                    <a:ext uri="{9D8B030D-6E8A-4147-A177-3AD203B41FA5}">
                      <a16:colId xmlns:a16="http://schemas.microsoft.com/office/drawing/2014/main" val="20001"/>
                    </a:ext>
                  </a:extLst>
                </a:gridCol>
                <a:gridCol w="660612">
                  <a:extLst>
                    <a:ext uri="{9D8B030D-6E8A-4147-A177-3AD203B41FA5}">
                      <a16:colId xmlns:a16="http://schemas.microsoft.com/office/drawing/2014/main" val="20002"/>
                    </a:ext>
                  </a:extLst>
                </a:gridCol>
                <a:gridCol w="660612">
                  <a:extLst>
                    <a:ext uri="{9D8B030D-6E8A-4147-A177-3AD203B41FA5}">
                      <a16:colId xmlns:a16="http://schemas.microsoft.com/office/drawing/2014/main" val="20003"/>
                    </a:ext>
                  </a:extLst>
                </a:gridCol>
              </a:tblGrid>
              <a:tr h="300781">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Case 1-</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Case 1-</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4872">
                <a:tc>
                  <a:txBody>
                    <a:bodyPr/>
                    <a:lstStyle/>
                    <a:p>
                      <a:pPr algn="ctr" rtl="0"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32,622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37,012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87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32,700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32,814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87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30,383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29,803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87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25,806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24,017</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6983">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000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23,497</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21,124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909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145,008</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144,770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r="49624"/>
          <a:stretch/>
        </p:blipFill>
        <p:spPr>
          <a:xfrm>
            <a:off x="800100" y="1340501"/>
            <a:ext cx="1876165" cy="1866782"/>
          </a:xfrm>
          <a:prstGeom prst="rect">
            <a:avLst/>
          </a:prstGeom>
          <a:ln w="19050">
            <a:solidFill>
              <a:schemeClr val="bg1">
                <a:lumMod val="50000"/>
              </a:schemeClr>
            </a:solidFill>
          </a:ln>
        </p:spPr>
      </p:pic>
      <p:pic>
        <p:nvPicPr>
          <p:cNvPr id="10" name="図 9"/>
          <p:cNvPicPr>
            <a:picLocks noChangeAspect="1"/>
          </p:cNvPicPr>
          <p:nvPr/>
        </p:nvPicPr>
        <p:blipFill rotWithShape="1">
          <a:blip r:embed="rId3" cstate="print">
            <a:extLst>
              <a:ext uri="{28A0092B-C50C-407E-A947-70E740481C1C}">
                <a14:useLocalDpi xmlns:a14="http://schemas.microsoft.com/office/drawing/2010/main" val="0"/>
              </a:ext>
            </a:extLst>
          </a:blip>
          <a:srcRect l="50208"/>
          <a:stretch/>
        </p:blipFill>
        <p:spPr>
          <a:xfrm>
            <a:off x="3190877" y="1337493"/>
            <a:ext cx="1857375" cy="1869790"/>
          </a:xfrm>
          <a:prstGeom prst="rect">
            <a:avLst/>
          </a:prstGeom>
          <a:ln w="19050">
            <a:solidFill>
              <a:schemeClr val="bg1">
                <a:lumMod val="50000"/>
              </a:schemeClr>
            </a:solidFill>
          </a:ln>
        </p:spPr>
      </p:pic>
      <p:sp>
        <p:nvSpPr>
          <p:cNvPr id="26"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800100" y="3480307"/>
            <a:ext cx="4248152" cy="2770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最終的な充填状態</a:t>
            </a:r>
          </a:p>
        </p:txBody>
      </p:sp>
      <p:sp>
        <p:nvSpPr>
          <p:cNvPr id="28"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800100" y="3232220"/>
            <a:ext cx="1876165" cy="2770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Case 1-1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吸引効果あり</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3172087" y="3232405"/>
            <a:ext cx="1876165" cy="2770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Case 1-2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自然落下</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2550214" y="6037372"/>
            <a:ext cx="2642449" cy="223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充填粒子の配分</a:t>
            </a:r>
          </a:p>
        </p:txBody>
      </p:sp>
      <p:sp>
        <p:nvSpPr>
          <p:cNvPr id="38" name="コンテンツ プレースホルダー 4">
            <a:extLst>
              <a:ext uri="{FF2B5EF4-FFF2-40B4-BE49-F238E27FC236}">
                <a16:creationId xmlns:a16="http://schemas.microsoft.com/office/drawing/2014/main" id="{7F9BA519-A53B-4947-BC9C-F0AFC3A8CF51}"/>
              </a:ext>
            </a:extLst>
          </p:cNvPr>
          <p:cNvSpPr>
            <a:spLocks noGrp="1"/>
          </p:cNvSpPr>
          <p:nvPr>
            <p:ph idx="4294967295"/>
          </p:nvPr>
        </p:nvSpPr>
        <p:spPr>
          <a:xfrm>
            <a:off x="5719009" y="1831857"/>
            <a:ext cx="2911264" cy="293687"/>
          </a:xfrm>
        </p:spPr>
        <p:txBody>
          <a:bodyPr>
            <a:normAutofit fontScale="92500" lnSpcReduction="20000"/>
          </a:bodyPr>
          <a:lstStyle/>
          <a:p>
            <a:pPr marL="0" indent="0">
              <a:buNone/>
            </a:pP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・充填状態に差</a:t>
            </a:r>
          </a:p>
        </p:txBody>
      </p:sp>
      <p:sp>
        <p:nvSpPr>
          <p:cNvPr id="39"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5719009" y="2158644"/>
            <a:ext cx="3344096" cy="60360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二つの</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の間で充填状態に差があった。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1-1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は元の層をより保った。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コンテンツ プレースホルダー 4">
            <a:extLst>
              <a:ext uri="{FF2B5EF4-FFF2-40B4-BE49-F238E27FC236}">
                <a16:creationId xmlns:a16="http://schemas.microsoft.com/office/drawing/2014/main" id="{7F9BA519-A53B-4947-BC9C-F0AFC3A8CF51}"/>
              </a:ext>
            </a:extLst>
          </p:cNvPr>
          <p:cNvSpPr>
            <a:spLocks noGrp="1"/>
          </p:cNvSpPr>
          <p:nvPr>
            <p:ph idx="4294967295"/>
          </p:nvPr>
        </p:nvSpPr>
        <p:spPr>
          <a:xfrm>
            <a:off x="5719009" y="3215561"/>
            <a:ext cx="2911264" cy="293687"/>
          </a:xfrm>
        </p:spPr>
        <p:txBody>
          <a:bodyPr>
            <a:normAutofit fontScale="92500" lnSpcReduction="20000"/>
          </a:bodyPr>
          <a:lstStyle/>
          <a:p>
            <a:pPr marL="0" indent="0">
              <a:buNone/>
            </a:pP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・充填量の差が少ない</a:t>
            </a:r>
          </a:p>
        </p:txBody>
      </p:sp>
      <p:sp>
        <p:nvSpPr>
          <p:cNvPr id="41"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5719009" y="3542348"/>
            <a:ext cx="3344096" cy="88916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充填された粒子数の差はおよそ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300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個で、全体に対する割合は約</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 0.2%</a:t>
            </a:r>
            <a:r>
              <a:rPr lang="ja-JP" altLang="en-US" sz="1200" dirty="0" err="1">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吸引効果により充填率は向上するが、あまり大きな影響ではないと考えられる。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コンテンツ プレースホルダー 4">
            <a:extLst>
              <a:ext uri="{FF2B5EF4-FFF2-40B4-BE49-F238E27FC236}">
                <a16:creationId xmlns:a16="http://schemas.microsoft.com/office/drawing/2014/main" id="{7F9BA519-A53B-4947-BC9C-F0AFC3A8CF51}"/>
              </a:ext>
            </a:extLst>
          </p:cNvPr>
          <p:cNvSpPr>
            <a:spLocks noGrp="1"/>
          </p:cNvSpPr>
          <p:nvPr>
            <p:ph idx="4294967295"/>
          </p:nvPr>
        </p:nvSpPr>
        <p:spPr>
          <a:xfrm>
            <a:off x="5688118" y="4767539"/>
            <a:ext cx="2911264" cy="293687"/>
          </a:xfrm>
        </p:spPr>
        <p:txBody>
          <a:bodyPr>
            <a:normAutofit fontScale="92500" lnSpcReduction="20000"/>
          </a:bodyPr>
          <a:lstStyle/>
          <a:p>
            <a:pPr marL="0" indent="0">
              <a:buNone/>
            </a:pP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・充填の配分に差</a:t>
            </a:r>
          </a:p>
        </p:txBody>
      </p:sp>
      <p:sp>
        <p:nvSpPr>
          <p:cNvPr id="43"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5688118" y="5094326"/>
            <a:ext cx="3344096" cy="88916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1-1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で、下層粒子の配分が大きく、より均等であり元の層を保った状態で充填された。</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吸引効果により元の層をより保った状態で充填がされると考えられる。</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100" y="3757150"/>
            <a:ext cx="1677723" cy="2201223"/>
          </a:xfrm>
          <a:prstGeom prst="rect">
            <a:avLst/>
          </a:prstGeom>
        </p:spPr>
      </p:pic>
      <p:sp>
        <p:nvSpPr>
          <p:cNvPr id="8" name="テキスト ボックス 7"/>
          <p:cNvSpPr txBox="1"/>
          <p:nvPr/>
        </p:nvSpPr>
        <p:spPr>
          <a:xfrm>
            <a:off x="468599" y="5400410"/>
            <a:ext cx="856210" cy="276999"/>
          </a:xfrm>
          <a:prstGeom prst="rect">
            <a:avLst/>
          </a:prstGeom>
          <a:noFill/>
        </p:spPr>
        <p:txBody>
          <a:bodyPr wrap="square" rtlCol="0">
            <a:spAutoFit/>
          </a:bodyPr>
          <a:lstStyle/>
          <a:p>
            <a:r>
              <a:rPr kumimoji="1" lang="ja-JP" altLang="en-US" sz="1200" dirty="0"/>
              <a:t>金型領域</a:t>
            </a:r>
          </a:p>
        </p:txBody>
      </p:sp>
      <p:cxnSp>
        <p:nvCxnSpPr>
          <p:cNvPr id="13" name="直線コネクタ 12"/>
          <p:cNvCxnSpPr>
            <a:stCxn id="8" idx="0"/>
          </p:cNvCxnSpPr>
          <p:nvPr/>
        </p:nvCxnSpPr>
        <p:spPr>
          <a:xfrm flipV="1">
            <a:off x="896704" y="5220393"/>
            <a:ext cx="500497" cy="18001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73331" y="1662545"/>
            <a:ext cx="2161309" cy="91440"/>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3038909" y="1653582"/>
            <a:ext cx="2161309" cy="91440"/>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781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08808" y="4138902"/>
            <a:ext cx="2159048" cy="1632451"/>
          </a:xfrm>
          <a:prstGeom prst="rect">
            <a:avLst/>
          </a:prstGeom>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ja-JP" altLang="en-US" dirty="0"/>
              <a:t>背景</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439616" y="1435769"/>
            <a:ext cx="5730414"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・生産工程における粉末の充填</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689746" y="1815378"/>
            <a:ext cx="8041560"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錠剤の生産工程には粉末の充填・圧縮・排出があり、それらを連続的に行っている。このうち、粉末の充填には時間がかかるため、全体の生産効率におけるネックとなりやすい。しかし、</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充填時間の短縮方法は確立されていない</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609974" y="1815376"/>
            <a:ext cx="36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616" y="4502498"/>
            <a:ext cx="1685961" cy="1119584"/>
          </a:xfrm>
          <a:prstGeom prst="rect">
            <a:avLst/>
          </a:prstGeom>
        </p:spPr>
      </p:pic>
      <p:pic>
        <p:nvPicPr>
          <p:cNvPr id="58" name="図 57">
            <a:extLst>
              <a:ext uri="{FF2B5EF4-FFF2-40B4-BE49-F238E27FC236}">
                <a16:creationId xmlns:a16="http://schemas.microsoft.com/office/drawing/2014/main" id="{6E5915E0-7432-1840-B73E-AB5BDAA03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3842" y="4375613"/>
            <a:ext cx="1679639" cy="1246469"/>
          </a:xfrm>
          <a:prstGeom prst="rect">
            <a:avLst/>
          </a:prstGeom>
        </p:spPr>
      </p:pic>
      <p:sp>
        <p:nvSpPr>
          <p:cNvPr id="60" name="テキスト ボックス 59">
            <a:extLst>
              <a:ext uri="{FF2B5EF4-FFF2-40B4-BE49-F238E27FC236}">
                <a16:creationId xmlns:a16="http://schemas.microsoft.com/office/drawing/2014/main" id="{8EAFFE6F-35E9-014E-8E40-CE5834C74C7A}"/>
              </a:ext>
            </a:extLst>
          </p:cNvPr>
          <p:cNvSpPr txBox="1"/>
          <p:nvPr/>
        </p:nvSpPr>
        <p:spPr>
          <a:xfrm>
            <a:off x="538836" y="5799711"/>
            <a:ext cx="1524627" cy="338554"/>
          </a:xfrm>
          <a:prstGeom prst="rect">
            <a:avLst/>
          </a:prstGeom>
          <a:noFill/>
        </p:spPr>
        <p:txBody>
          <a:bodyPr wrap="square" rtlCol="0">
            <a:spAutoFit/>
          </a:bodyPr>
          <a:lstStyle/>
          <a:p>
            <a:pPr algn="ctr"/>
            <a:r>
              <a:rPr lang="ja-JP" altLang="en-US" sz="1000" dirty="0"/>
              <a:t>錠剤</a:t>
            </a:r>
            <a:endParaRPr lang="en-US" altLang="ja-JP" sz="1000" dirty="0"/>
          </a:p>
          <a:p>
            <a:pPr algn="ctr"/>
            <a:r>
              <a:rPr lang="en-US" altLang="ja-JP" sz="600" dirty="0"/>
              <a:t>(</a:t>
            </a:r>
            <a:r>
              <a:rPr lang="en-US" altLang="ja-JP" sz="600" dirty="0" err="1"/>
              <a:t>www.pakutaso.com</a:t>
            </a:r>
            <a:r>
              <a:rPr lang="en-US" altLang="ja-JP" sz="600" dirty="0"/>
              <a:t>)</a:t>
            </a:r>
            <a:endParaRPr lang="ja-JP" altLang="en-US" sz="600" dirty="0"/>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2125577" y="5777385"/>
            <a:ext cx="4042279" cy="338554"/>
          </a:xfrm>
          <a:prstGeom prst="rect">
            <a:avLst/>
          </a:prstGeom>
          <a:noFill/>
        </p:spPr>
        <p:txBody>
          <a:bodyPr wrap="square" rtlCol="0">
            <a:spAutoFit/>
          </a:bodyPr>
          <a:lstStyle/>
          <a:p>
            <a:pPr algn="ctr"/>
            <a:r>
              <a:rPr lang="ja-JP" altLang="en-US" sz="1000" dirty="0"/>
              <a:t>ロータリー打錠機</a:t>
            </a:r>
            <a:endParaRPr lang="en-US" altLang="ja-JP" sz="1000" dirty="0"/>
          </a:p>
          <a:p>
            <a:pPr algn="ctr"/>
            <a:r>
              <a:rPr lang="en-US" altLang="ja-JP" sz="600" dirty="0"/>
              <a:t>(Copyright © 2003 HATA TEKKOSHO CO.,LTD. All rights reserved.)</a:t>
            </a:r>
            <a:endParaRPr lang="ja-JP" altLang="en-US" sz="600" dirty="0"/>
          </a:p>
        </p:txBody>
      </p:sp>
      <p:sp>
        <p:nvSpPr>
          <p:cNvPr id="83" name="テキスト ボックス 82">
            <a:extLst>
              <a:ext uri="{FF2B5EF4-FFF2-40B4-BE49-F238E27FC236}">
                <a16:creationId xmlns:a16="http://schemas.microsoft.com/office/drawing/2014/main" id="{954E1567-263A-9E48-8186-4E284ED112DF}"/>
              </a:ext>
            </a:extLst>
          </p:cNvPr>
          <p:cNvSpPr txBox="1"/>
          <p:nvPr/>
        </p:nvSpPr>
        <p:spPr>
          <a:xfrm>
            <a:off x="439616" y="2630891"/>
            <a:ext cx="3832979" cy="369332"/>
          </a:xfrm>
          <a:prstGeom prst="rect">
            <a:avLst/>
          </a:prstGeom>
          <a:noFill/>
        </p:spPr>
        <p:txBody>
          <a:bodyPr wrap="square" rtlCol="0">
            <a:spAutoFit/>
          </a:bodyPr>
          <a:lstStyle/>
          <a:p>
            <a:r>
              <a:rPr lang="ja-JP" altLang="en-US">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・粉末充填における吸引</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効果</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4" name="テキスト ボックス 83">
            <a:extLst>
              <a:ext uri="{FF2B5EF4-FFF2-40B4-BE49-F238E27FC236}">
                <a16:creationId xmlns:a16="http://schemas.microsoft.com/office/drawing/2014/main" id="{4A410E80-B2BA-9A40-A521-3C040981F636}"/>
              </a:ext>
            </a:extLst>
          </p:cNvPr>
          <p:cNvSpPr txBox="1"/>
          <p:nvPr/>
        </p:nvSpPr>
        <p:spPr>
          <a:xfrm>
            <a:off x="662746" y="3000223"/>
            <a:ext cx="8068560" cy="715581"/>
          </a:xfrm>
          <a:prstGeom prst="rect">
            <a:avLst/>
          </a:prstGeom>
          <a:noFill/>
        </p:spPr>
        <p:txBody>
          <a:bodyPr wrap="square" rtlCol="0">
            <a:spAutoFit/>
          </a:bodyPr>
          <a:lstStyle/>
          <a:p>
            <a:pPr algn="just"/>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粉体の下部においた下杵の降下により圧力勾配を発生させ、粉末の流入を促す効果。その作用により粉末の充填時間が短縮可能であることが知られている。しかし実験による最適化は難しく、</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数値解析を用いて基本的な性質および各種パラメータへの依存性が評価されることが望まれている。</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5" name="正方形/長方形 84">
            <a:extLst>
              <a:ext uri="{FF2B5EF4-FFF2-40B4-BE49-F238E27FC236}">
                <a16:creationId xmlns:a16="http://schemas.microsoft.com/office/drawing/2014/main" id="{B2727F0A-7CA1-C44A-98C5-FEB2325DC6C8}"/>
              </a:ext>
            </a:extLst>
          </p:cNvPr>
          <p:cNvSpPr/>
          <p:nvPr/>
        </p:nvSpPr>
        <p:spPr>
          <a:xfrm>
            <a:off x="615497" y="3001749"/>
            <a:ext cx="36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id="{D0E8C28A-4F84-4A3F-9D91-E5761D521061}"/>
              </a:ext>
            </a:extLst>
          </p:cNvPr>
          <p:cNvSpPr txBox="1"/>
          <p:nvPr/>
        </p:nvSpPr>
        <p:spPr>
          <a:xfrm>
            <a:off x="6229970" y="5848778"/>
            <a:ext cx="1901218" cy="246221"/>
          </a:xfrm>
          <a:prstGeom prst="rect">
            <a:avLst/>
          </a:prstGeom>
          <a:noFill/>
        </p:spPr>
        <p:txBody>
          <a:bodyPr wrap="square" rtlCol="0">
            <a:spAutoFit/>
          </a:bodyPr>
          <a:lstStyle/>
          <a:p>
            <a:pPr algn="ctr"/>
            <a:r>
              <a:rPr lang="ja-JP" altLang="en-US" sz="1000"/>
              <a:t>下杵の降下に</a:t>
            </a:r>
            <a:r>
              <a:rPr lang="ja-JP" altLang="en-US" sz="1000" dirty="0"/>
              <a:t>よる吸引効果</a:t>
            </a:r>
            <a:endParaRPr lang="en-US" altLang="ja-JP" sz="1000" dirty="0"/>
          </a:p>
        </p:txBody>
      </p:sp>
      <p:pic>
        <p:nvPicPr>
          <p:cNvPr id="2" name="図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2949" y="3830193"/>
            <a:ext cx="1943866" cy="1969518"/>
          </a:xfrm>
          <a:prstGeom prst="rect">
            <a:avLst/>
          </a:prstGeom>
        </p:spPr>
      </p:pic>
      <p:cxnSp>
        <p:nvCxnSpPr>
          <p:cNvPr id="7" name="直線コネクタ 6"/>
          <p:cNvCxnSpPr/>
          <p:nvPr/>
        </p:nvCxnSpPr>
        <p:spPr>
          <a:xfrm>
            <a:off x="6412159" y="4207215"/>
            <a:ext cx="8546" cy="44491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7922361" y="4189771"/>
            <a:ext cx="0" cy="46235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6420705" y="4652130"/>
            <a:ext cx="568518" cy="238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53843" y="4652130"/>
            <a:ext cx="568518" cy="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6976405" y="4652130"/>
            <a:ext cx="8546" cy="94965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7358115" y="4652130"/>
            <a:ext cx="8546" cy="94965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曲線コネクタ 38"/>
          <p:cNvCxnSpPr/>
          <p:nvPr/>
        </p:nvCxnSpPr>
        <p:spPr>
          <a:xfrm>
            <a:off x="6433371" y="4703577"/>
            <a:ext cx="489129" cy="341906"/>
          </a:xfrm>
          <a:prstGeom prst="curvedConnector3">
            <a:avLst>
              <a:gd name="adj1" fmla="val 9714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曲線コネクタ 73"/>
          <p:cNvCxnSpPr/>
          <p:nvPr/>
        </p:nvCxnSpPr>
        <p:spPr>
          <a:xfrm rot="10800000" flipV="1">
            <a:off x="7422848" y="4679812"/>
            <a:ext cx="430508" cy="352581"/>
          </a:xfrm>
          <a:prstGeom prst="curvedConnector3">
            <a:avLst>
              <a:gd name="adj1" fmla="val 10171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D0E8C28A-4F84-4A3F-9D91-E5761D521061}"/>
              </a:ext>
            </a:extLst>
          </p:cNvPr>
          <p:cNvSpPr txBox="1"/>
          <p:nvPr/>
        </p:nvSpPr>
        <p:spPr>
          <a:xfrm>
            <a:off x="7489052" y="4856103"/>
            <a:ext cx="1364960" cy="400110"/>
          </a:xfrm>
          <a:prstGeom prst="rect">
            <a:avLst/>
          </a:prstGeom>
          <a:noFill/>
        </p:spPr>
        <p:txBody>
          <a:bodyPr wrap="square" rtlCol="0">
            <a:spAutoFit/>
          </a:bodyPr>
          <a:lstStyle/>
          <a:p>
            <a:pPr algn="ctr"/>
            <a:r>
              <a:rPr lang="ja-JP" altLang="en-US" sz="1000" dirty="0"/>
              <a:t>圧力勾配の作用により粒子が流入する</a:t>
            </a:r>
            <a:endParaRPr lang="en-US" altLang="ja-JP" sz="1000" dirty="0"/>
          </a:p>
        </p:txBody>
      </p:sp>
      <p:sp>
        <p:nvSpPr>
          <p:cNvPr id="3" name="下矢印 2">
            <a:extLst>
              <a:ext uri="{FF2B5EF4-FFF2-40B4-BE49-F238E27FC236}">
                <a16:creationId xmlns:a16="http://schemas.microsoft.com/office/drawing/2014/main" id="{133182C2-0553-F343-8279-F21D51693059}"/>
              </a:ext>
            </a:extLst>
          </p:cNvPr>
          <p:cNvSpPr/>
          <p:nvPr/>
        </p:nvSpPr>
        <p:spPr>
          <a:xfrm>
            <a:off x="7102881" y="5506497"/>
            <a:ext cx="134624" cy="26485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475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545124" y="0"/>
            <a:ext cx="7985612" cy="1064469"/>
          </a:xfrm>
        </p:spPr>
        <p:txBody>
          <a:bodyPr/>
          <a:lstStyle/>
          <a:p>
            <a:r>
              <a:rPr lang="ja-JP" altLang="en-US" dirty="0"/>
              <a:t>結果・考察</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584973852"/>
              </p:ext>
            </p:extLst>
          </p:nvPr>
        </p:nvGraphicFramePr>
        <p:xfrm>
          <a:off x="2550215" y="3757150"/>
          <a:ext cx="2642448" cy="2226344"/>
        </p:xfrm>
        <a:graphic>
          <a:graphicData uri="http://schemas.openxmlformats.org/drawingml/2006/table">
            <a:tbl>
              <a:tblPr/>
              <a:tblGrid>
                <a:gridCol w="660612">
                  <a:extLst>
                    <a:ext uri="{9D8B030D-6E8A-4147-A177-3AD203B41FA5}">
                      <a16:colId xmlns:a16="http://schemas.microsoft.com/office/drawing/2014/main" val="20000"/>
                    </a:ext>
                  </a:extLst>
                </a:gridCol>
                <a:gridCol w="660612">
                  <a:extLst>
                    <a:ext uri="{9D8B030D-6E8A-4147-A177-3AD203B41FA5}">
                      <a16:colId xmlns:a16="http://schemas.microsoft.com/office/drawing/2014/main" val="20001"/>
                    </a:ext>
                  </a:extLst>
                </a:gridCol>
                <a:gridCol w="660612">
                  <a:extLst>
                    <a:ext uri="{9D8B030D-6E8A-4147-A177-3AD203B41FA5}">
                      <a16:colId xmlns:a16="http://schemas.microsoft.com/office/drawing/2014/main" val="20002"/>
                    </a:ext>
                  </a:extLst>
                </a:gridCol>
                <a:gridCol w="660612">
                  <a:extLst>
                    <a:ext uri="{9D8B030D-6E8A-4147-A177-3AD203B41FA5}">
                      <a16:colId xmlns:a16="http://schemas.microsoft.com/office/drawing/2014/main" val="20003"/>
                    </a:ext>
                  </a:extLst>
                </a:gridCol>
              </a:tblGrid>
              <a:tr h="300781">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Case 2-</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Case 1-</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4872">
                <a:tc>
                  <a:txBody>
                    <a:bodyPr/>
                    <a:lstStyle/>
                    <a:p>
                      <a:pPr algn="ctr" rtl="0"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38,021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37,012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87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33,670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32,814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87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29,346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29,803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87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22,926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24,017</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6983">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000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20,321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21,124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909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144,284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n-ea"/>
                          <a:ea typeface="+mn-ea"/>
                        </a:rPr>
                        <a:t>144,770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r="49624"/>
          <a:stretch/>
        </p:blipFill>
        <p:spPr>
          <a:xfrm>
            <a:off x="800100" y="1340501"/>
            <a:ext cx="1876165" cy="1866782"/>
          </a:xfrm>
          <a:prstGeom prst="rect">
            <a:avLst/>
          </a:prstGeom>
          <a:ln w="19050">
            <a:solidFill>
              <a:schemeClr val="bg1">
                <a:lumMod val="50000"/>
              </a:schemeClr>
            </a:solidFill>
          </a:ln>
        </p:spPr>
      </p:pic>
      <p:pic>
        <p:nvPicPr>
          <p:cNvPr id="10" name="図 9"/>
          <p:cNvPicPr>
            <a:picLocks noChangeAspect="1"/>
          </p:cNvPicPr>
          <p:nvPr/>
        </p:nvPicPr>
        <p:blipFill rotWithShape="1">
          <a:blip r:embed="rId3" cstate="print">
            <a:extLst>
              <a:ext uri="{28A0092B-C50C-407E-A947-70E740481C1C}">
                <a14:useLocalDpi xmlns:a14="http://schemas.microsoft.com/office/drawing/2010/main" val="0"/>
              </a:ext>
            </a:extLst>
          </a:blip>
          <a:srcRect l="50208"/>
          <a:stretch/>
        </p:blipFill>
        <p:spPr>
          <a:xfrm>
            <a:off x="3190877" y="1337493"/>
            <a:ext cx="1857375" cy="1869790"/>
          </a:xfrm>
          <a:prstGeom prst="rect">
            <a:avLst/>
          </a:prstGeom>
          <a:ln w="19050">
            <a:solidFill>
              <a:schemeClr val="bg1">
                <a:lumMod val="50000"/>
              </a:schemeClr>
            </a:solidFill>
          </a:ln>
        </p:spPr>
      </p:pic>
      <p:sp>
        <p:nvSpPr>
          <p:cNvPr id="26"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800100" y="3480307"/>
            <a:ext cx="4248152" cy="2770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最終的な充填状態</a:t>
            </a:r>
          </a:p>
        </p:txBody>
      </p:sp>
      <p:sp>
        <p:nvSpPr>
          <p:cNvPr id="28"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800100" y="3232220"/>
            <a:ext cx="1876165" cy="2770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Case 2-1 (100[mm/s])</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3172087" y="3232405"/>
            <a:ext cx="1876165" cy="2770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Case 1-2 (</a:t>
            </a: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自然落下</a:t>
            </a: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2550214" y="6037372"/>
            <a:ext cx="2642449" cy="223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充填粒子の配分</a:t>
            </a:r>
          </a:p>
        </p:txBody>
      </p:sp>
      <p:sp>
        <p:nvSpPr>
          <p:cNvPr id="38" name="コンテンツ プレースホルダー 4">
            <a:extLst>
              <a:ext uri="{FF2B5EF4-FFF2-40B4-BE49-F238E27FC236}">
                <a16:creationId xmlns:a16="http://schemas.microsoft.com/office/drawing/2014/main" id="{7F9BA519-A53B-4947-BC9C-F0AFC3A8CF51}"/>
              </a:ext>
            </a:extLst>
          </p:cNvPr>
          <p:cNvSpPr>
            <a:spLocks noGrp="1"/>
          </p:cNvSpPr>
          <p:nvPr>
            <p:ph idx="4294967295"/>
          </p:nvPr>
        </p:nvSpPr>
        <p:spPr>
          <a:xfrm>
            <a:off x="5707275" y="2938533"/>
            <a:ext cx="2911264" cy="293687"/>
          </a:xfrm>
        </p:spPr>
        <p:txBody>
          <a:bodyPr>
            <a:normAutofit fontScale="92500" lnSpcReduction="20000"/>
          </a:bodyPr>
          <a:lstStyle/>
          <a:p>
            <a:pPr marL="0" indent="0">
              <a:buNone/>
            </a:pP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・充填状態に差</a:t>
            </a:r>
          </a:p>
        </p:txBody>
      </p:sp>
      <p:sp>
        <p:nvSpPr>
          <p:cNvPr id="40" name="コンテンツ プレースホルダー 4">
            <a:extLst>
              <a:ext uri="{FF2B5EF4-FFF2-40B4-BE49-F238E27FC236}">
                <a16:creationId xmlns:a16="http://schemas.microsoft.com/office/drawing/2014/main" id="{7F9BA519-A53B-4947-BC9C-F0AFC3A8CF51}"/>
              </a:ext>
            </a:extLst>
          </p:cNvPr>
          <p:cNvSpPr>
            <a:spLocks noGrp="1"/>
          </p:cNvSpPr>
          <p:nvPr>
            <p:ph idx="4294967295"/>
          </p:nvPr>
        </p:nvSpPr>
        <p:spPr>
          <a:xfrm>
            <a:off x="5707275" y="3410010"/>
            <a:ext cx="2911264" cy="293687"/>
          </a:xfrm>
        </p:spPr>
        <p:txBody>
          <a:bodyPr>
            <a:normAutofit fontScale="92500" lnSpcReduction="20000"/>
          </a:bodyPr>
          <a:lstStyle/>
          <a:p>
            <a:pPr marL="0" indent="0">
              <a:buNone/>
            </a:pP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・充填量の差が少ない</a:t>
            </a:r>
          </a:p>
        </p:txBody>
      </p:sp>
      <p:sp>
        <p:nvSpPr>
          <p:cNvPr id="42" name="コンテンツ プレースホルダー 4">
            <a:extLst>
              <a:ext uri="{FF2B5EF4-FFF2-40B4-BE49-F238E27FC236}">
                <a16:creationId xmlns:a16="http://schemas.microsoft.com/office/drawing/2014/main" id="{7F9BA519-A53B-4947-BC9C-F0AFC3A8CF51}"/>
              </a:ext>
            </a:extLst>
          </p:cNvPr>
          <p:cNvSpPr>
            <a:spLocks noGrp="1"/>
          </p:cNvSpPr>
          <p:nvPr>
            <p:ph idx="4294967295"/>
          </p:nvPr>
        </p:nvSpPr>
        <p:spPr>
          <a:xfrm>
            <a:off x="5707275" y="3881487"/>
            <a:ext cx="2911264" cy="293687"/>
          </a:xfrm>
        </p:spPr>
        <p:txBody>
          <a:bodyPr>
            <a:normAutofit fontScale="92500" lnSpcReduction="20000"/>
          </a:bodyPr>
          <a:lstStyle/>
          <a:p>
            <a:pPr marL="0" indent="0">
              <a:buNone/>
            </a:pP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・充填の配分に差</a:t>
            </a:r>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100" y="3757150"/>
            <a:ext cx="1677723" cy="2201223"/>
          </a:xfrm>
          <a:prstGeom prst="rect">
            <a:avLst/>
          </a:prstGeom>
        </p:spPr>
      </p:pic>
      <p:sp>
        <p:nvSpPr>
          <p:cNvPr id="8" name="テキスト ボックス 7"/>
          <p:cNvSpPr txBox="1"/>
          <p:nvPr/>
        </p:nvSpPr>
        <p:spPr>
          <a:xfrm>
            <a:off x="468599" y="5400410"/>
            <a:ext cx="856210" cy="276999"/>
          </a:xfrm>
          <a:prstGeom prst="rect">
            <a:avLst/>
          </a:prstGeom>
          <a:noFill/>
        </p:spPr>
        <p:txBody>
          <a:bodyPr wrap="square" rtlCol="0">
            <a:spAutoFit/>
          </a:bodyPr>
          <a:lstStyle/>
          <a:p>
            <a:r>
              <a:rPr kumimoji="1" lang="ja-JP" altLang="en-US" sz="1200" dirty="0"/>
              <a:t>金型領域</a:t>
            </a:r>
          </a:p>
        </p:txBody>
      </p:sp>
      <p:cxnSp>
        <p:nvCxnSpPr>
          <p:cNvPr id="13" name="直線コネクタ 12"/>
          <p:cNvCxnSpPr>
            <a:stCxn id="8" idx="0"/>
          </p:cNvCxnSpPr>
          <p:nvPr/>
        </p:nvCxnSpPr>
        <p:spPr>
          <a:xfrm flipV="1">
            <a:off x="896704" y="5220393"/>
            <a:ext cx="500497" cy="18001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673331" y="1662545"/>
            <a:ext cx="2161309" cy="91440"/>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3038909" y="1653582"/>
            <a:ext cx="2161309" cy="91440"/>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2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545124" y="0"/>
            <a:ext cx="7985612" cy="1064469"/>
          </a:xfrm>
        </p:spPr>
        <p:txBody>
          <a:bodyPr/>
          <a:lstStyle/>
          <a:p>
            <a:r>
              <a:rPr lang="ja-JP" altLang="en-US" dirty="0"/>
              <a:t>結果・考察</a:t>
            </a:r>
            <a:endParaRPr kumimoji="1" lang="ja-JP" altLang="en-US" dirty="0"/>
          </a:p>
        </p:txBody>
      </p:sp>
      <p:sp>
        <p:nvSpPr>
          <p:cNvPr id="26"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786968" y="3709904"/>
            <a:ext cx="4248152" cy="2770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最終的な充填状態</a:t>
            </a:r>
          </a:p>
        </p:txBody>
      </p:sp>
      <p:sp>
        <p:nvSpPr>
          <p:cNvPr id="28"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198829" y="3223890"/>
            <a:ext cx="1787651" cy="2564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Case 2-1</a:t>
            </a:r>
          </a:p>
          <a:p>
            <a:pPr marL="0" indent="0" algn="ctr">
              <a:buNone/>
            </a:pP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100 [mm/s]</a:t>
            </a:r>
            <a:endParaRPr lang="ja-JP" altLang="en-US" sz="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2287185" y="5946391"/>
            <a:ext cx="3546037" cy="223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100" dirty="0">
                <a:latin typeface="メイリオ" panose="020B0604030504040204" pitchFamily="50" charset="-128"/>
                <a:ea typeface="メイリオ" panose="020B0604030504040204" pitchFamily="50" charset="-128"/>
                <a:cs typeface="メイリオ" panose="020B0604030504040204" pitchFamily="50" charset="-128"/>
              </a:rPr>
              <a:t>充填粒子の配分</a:t>
            </a:r>
          </a:p>
        </p:txBody>
      </p:sp>
      <p:sp>
        <p:nvSpPr>
          <p:cNvPr id="40" name="コンテンツ プレースホルダー 4">
            <a:extLst>
              <a:ext uri="{FF2B5EF4-FFF2-40B4-BE49-F238E27FC236}">
                <a16:creationId xmlns:a16="http://schemas.microsoft.com/office/drawing/2014/main" id="{7F9BA519-A53B-4947-BC9C-F0AFC3A8CF51}"/>
              </a:ext>
            </a:extLst>
          </p:cNvPr>
          <p:cNvSpPr>
            <a:spLocks noGrp="1"/>
          </p:cNvSpPr>
          <p:nvPr>
            <p:ph idx="4294967295"/>
          </p:nvPr>
        </p:nvSpPr>
        <p:spPr>
          <a:xfrm>
            <a:off x="5935425" y="1845076"/>
            <a:ext cx="2911264" cy="293687"/>
          </a:xfrm>
        </p:spPr>
        <p:txBody>
          <a:bodyPr>
            <a:normAutofit fontScale="92500" lnSpcReduction="20000"/>
          </a:bodyPr>
          <a:lstStyle/>
          <a:p>
            <a:pPr marL="0" indent="0">
              <a:buNone/>
            </a:pP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・充填量は頭打ちに</a:t>
            </a:r>
            <a:endParaRPr kumimoji="1" lang="en-US" altLang="ja-JP"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5977087" y="2171863"/>
            <a:ext cx="3166913" cy="12981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充填粒子数の差は、</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2-1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2-2</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の間で 約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560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2-2 </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2-3</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の間で 約 </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160</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下杵の落下速度増加による充填率</a:t>
            </a:r>
            <a:r>
              <a:rPr lang="ja-JP" altLang="en-US" sz="120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の向上は小さく、さらに頭打ちになる</a:t>
            </a:r>
            <a:r>
              <a:rPr lang="ja-JP" altLang="en-US" sz="1200">
                <a:latin typeface="メイリオ" panose="020B0604030504040204" pitchFamily="50" charset="-128"/>
                <a:ea typeface="メイリオ" panose="020B0604030504040204" pitchFamily="50" charset="-128"/>
                <a:cs typeface="メイリオ" panose="020B0604030504040204" pitchFamily="50" charset="-128"/>
              </a:rPr>
              <a:t>考えられる</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2" name="コンテンツ プレースホルダー 4">
            <a:extLst>
              <a:ext uri="{FF2B5EF4-FFF2-40B4-BE49-F238E27FC236}">
                <a16:creationId xmlns:a16="http://schemas.microsoft.com/office/drawing/2014/main" id="{7F9BA519-A53B-4947-BC9C-F0AFC3A8CF51}"/>
              </a:ext>
            </a:extLst>
          </p:cNvPr>
          <p:cNvSpPr>
            <a:spLocks noGrp="1"/>
          </p:cNvSpPr>
          <p:nvPr>
            <p:ph idx="4294967295"/>
          </p:nvPr>
        </p:nvSpPr>
        <p:spPr>
          <a:xfrm>
            <a:off x="5977087" y="3953511"/>
            <a:ext cx="2911264" cy="293687"/>
          </a:xfrm>
        </p:spPr>
        <p:txBody>
          <a:bodyPr>
            <a:normAutofit fontScale="92500" lnSpcReduction="20000"/>
          </a:bodyPr>
          <a:lstStyle/>
          <a:p>
            <a:pPr marL="0" indent="0">
              <a:buNone/>
            </a:pP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・充填の配分に差</a:t>
            </a:r>
          </a:p>
        </p:txBody>
      </p:sp>
      <p:sp>
        <p:nvSpPr>
          <p:cNvPr id="43"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5977087" y="4247197"/>
            <a:ext cx="3055127" cy="11202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下杵の落下速度に比例して、下層粒子の割合が増えて均等になり、元の層を保って充填できている。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下杵の落下速度増加により元の層をより均等に充填できる</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と考えられる。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65417"/>
          <a:stretch/>
        </p:blipFill>
        <p:spPr>
          <a:xfrm>
            <a:off x="198829" y="1366433"/>
            <a:ext cx="1787651" cy="1715834"/>
          </a:xfrm>
          <a:prstGeom prst="rect">
            <a:avLst/>
          </a:prstGeom>
        </p:spPr>
      </p:pic>
      <p:pic>
        <p:nvPicPr>
          <p:cNvPr id="20" name="図 19"/>
          <p:cNvPicPr>
            <a:picLocks noChangeAspect="1"/>
          </p:cNvPicPr>
          <p:nvPr/>
        </p:nvPicPr>
        <p:blipFill rotWithShape="1">
          <a:blip r:embed="rId2">
            <a:extLst>
              <a:ext uri="{28A0092B-C50C-407E-A947-70E740481C1C}">
                <a14:useLocalDpi xmlns:a14="http://schemas.microsoft.com/office/drawing/2010/main" val="0"/>
              </a:ext>
            </a:extLst>
          </a:blip>
          <a:srcRect l="34557" r="31797"/>
          <a:stretch/>
        </p:blipFill>
        <p:spPr>
          <a:xfrm>
            <a:off x="2072564" y="1366434"/>
            <a:ext cx="1836572" cy="1811908"/>
          </a:xfrm>
          <a:prstGeom prst="rect">
            <a:avLst/>
          </a:prstGeom>
        </p:spPr>
      </p:pic>
      <p:pic>
        <p:nvPicPr>
          <p:cNvPr id="21" name="図 20"/>
          <p:cNvPicPr>
            <a:picLocks noChangeAspect="1"/>
          </p:cNvPicPr>
          <p:nvPr/>
        </p:nvPicPr>
        <p:blipFill rotWithShape="1">
          <a:blip r:embed="rId2">
            <a:extLst>
              <a:ext uri="{28A0092B-C50C-407E-A947-70E740481C1C}">
                <a14:useLocalDpi xmlns:a14="http://schemas.microsoft.com/office/drawing/2010/main" val="0"/>
              </a:ext>
            </a:extLst>
          </a:blip>
          <a:srcRect l="68229"/>
          <a:stretch/>
        </p:blipFill>
        <p:spPr>
          <a:xfrm>
            <a:off x="3995220" y="1351667"/>
            <a:ext cx="1732414" cy="1810016"/>
          </a:xfrm>
          <a:prstGeom prst="rect">
            <a:avLst/>
          </a:prstGeom>
        </p:spPr>
      </p:pic>
      <p:sp>
        <p:nvSpPr>
          <p:cNvPr id="22"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1986480" y="3223889"/>
            <a:ext cx="1787651" cy="2564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Case 2-2</a:t>
            </a:r>
          </a:p>
          <a:p>
            <a:pPr marL="0" indent="0" algn="ctr">
              <a:buNone/>
            </a:pP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200 [mm/s]</a:t>
            </a:r>
            <a:endParaRPr lang="ja-JP" altLang="en-US" sz="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3852744" y="3213562"/>
            <a:ext cx="1787651" cy="2564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Case 2-3</a:t>
            </a:r>
          </a:p>
          <a:p>
            <a:pPr marL="0" indent="0" algn="ctr">
              <a:buNone/>
            </a:pP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300 [mm/s]</a:t>
            </a:r>
            <a:endParaRPr lang="ja-JP" altLang="en-US" sz="8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6" name="表 5"/>
          <p:cNvGraphicFramePr>
            <a:graphicFrameLocks noGrp="1"/>
          </p:cNvGraphicFramePr>
          <p:nvPr>
            <p:extLst/>
          </p:nvPr>
        </p:nvGraphicFramePr>
        <p:xfrm>
          <a:off x="2287185" y="4011868"/>
          <a:ext cx="3546038" cy="1909587"/>
        </p:xfrm>
        <a:graphic>
          <a:graphicData uri="http://schemas.openxmlformats.org/drawingml/2006/table">
            <a:tbl>
              <a:tblPr/>
              <a:tblGrid>
                <a:gridCol w="726937">
                  <a:extLst>
                    <a:ext uri="{9D8B030D-6E8A-4147-A177-3AD203B41FA5}">
                      <a16:colId xmlns:a16="http://schemas.microsoft.com/office/drawing/2014/main" val="20000"/>
                    </a:ext>
                  </a:extLst>
                </a:gridCol>
                <a:gridCol w="691477">
                  <a:extLst>
                    <a:ext uri="{9D8B030D-6E8A-4147-A177-3AD203B41FA5}">
                      <a16:colId xmlns:a16="http://schemas.microsoft.com/office/drawing/2014/main" val="20001"/>
                    </a:ext>
                  </a:extLst>
                </a:gridCol>
                <a:gridCol w="709208">
                  <a:extLst>
                    <a:ext uri="{9D8B030D-6E8A-4147-A177-3AD203B41FA5}">
                      <a16:colId xmlns:a16="http://schemas.microsoft.com/office/drawing/2014/main" val="20002"/>
                    </a:ext>
                  </a:extLst>
                </a:gridCol>
                <a:gridCol w="709208">
                  <a:extLst>
                    <a:ext uri="{9D8B030D-6E8A-4147-A177-3AD203B41FA5}">
                      <a16:colId xmlns:a16="http://schemas.microsoft.com/office/drawing/2014/main" val="20003"/>
                    </a:ext>
                  </a:extLst>
                </a:gridCol>
                <a:gridCol w="709208">
                  <a:extLst>
                    <a:ext uri="{9D8B030D-6E8A-4147-A177-3AD203B41FA5}">
                      <a16:colId xmlns:a16="http://schemas.microsoft.com/office/drawing/2014/main" val="20004"/>
                    </a:ext>
                  </a:extLst>
                </a:gridCol>
              </a:tblGrid>
              <a:tr h="277197">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Case 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Case 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Case 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693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38,021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33,913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32,622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93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33,670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33,528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32,700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93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29,346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30,320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30,383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932">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22,926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24,877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25,806</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7197">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層</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FF0000"/>
                    </a:solidFill>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20,321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22,202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23,497</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7465">
                <a:tc>
                  <a:txBody>
                    <a:bodyPr/>
                    <a:lstStyle/>
                    <a:p>
                      <a:pPr algn="ctr" rtl="0"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144,284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144,840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145,008</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356" y="3940848"/>
            <a:ext cx="1677723" cy="2201223"/>
          </a:xfrm>
          <a:prstGeom prst="rect">
            <a:avLst/>
          </a:prstGeom>
        </p:spPr>
      </p:pic>
      <p:sp>
        <p:nvSpPr>
          <p:cNvPr id="17" name="テキスト ボックス 16"/>
          <p:cNvSpPr txBox="1"/>
          <p:nvPr/>
        </p:nvSpPr>
        <p:spPr>
          <a:xfrm>
            <a:off x="117019" y="5571309"/>
            <a:ext cx="856210" cy="276999"/>
          </a:xfrm>
          <a:prstGeom prst="rect">
            <a:avLst/>
          </a:prstGeom>
          <a:noFill/>
        </p:spPr>
        <p:txBody>
          <a:bodyPr wrap="square" rtlCol="0">
            <a:spAutoFit/>
          </a:bodyPr>
          <a:lstStyle/>
          <a:p>
            <a:r>
              <a:rPr kumimoji="1" lang="ja-JP" altLang="en-US" sz="1200" dirty="0"/>
              <a:t>金型領域</a:t>
            </a:r>
          </a:p>
        </p:txBody>
      </p:sp>
      <p:cxnSp>
        <p:nvCxnSpPr>
          <p:cNvPr id="18" name="直線コネクタ 17"/>
          <p:cNvCxnSpPr>
            <a:stCxn id="17" idx="0"/>
          </p:cNvCxnSpPr>
          <p:nvPr/>
        </p:nvCxnSpPr>
        <p:spPr>
          <a:xfrm flipV="1">
            <a:off x="545124" y="5367452"/>
            <a:ext cx="585407" cy="203857"/>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174369" y="1396793"/>
            <a:ext cx="1812111" cy="85598"/>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2048206" y="1418959"/>
            <a:ext cx="1812111" cy="85598"/>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3995220" y="1406262"/>
            <a:ext cx="1812111" cy="85598"/>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492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689746" y="1892525"/>
            <a:ext cx="7856013"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吸引効果の作用は実験による解析が困難であるため最適化は進んでいない。数値解析を適用し吸引効果を模擬できる手法が提案されている</a:t>
            </a:r>
            <a:r>
              <a:rPr lang="en-US" altLang="ja-JP" sz="135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が、吸引効果が充填時間に与える影響の評価はなされていない。</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609978" y="1892524"/>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689748" y="4181012"/>
            <a:ext cx="7856012"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吸引効果において下杵の降下速度は重要なパラメータと考えられて</a:t>
            </a:r>
            <a:r>
              <a:rPr lang="ja-JP" altLang="en-US" sz="135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いる。この</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点に</a:t>
            </a:r>
            <a:r>
              <a:rPr lang="ja-JP" altLang="en-US" sz="135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対する最適化のためには</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、充填中</a:t>
            </a:r>
            <a:r>
              <a:rPr lang="ja-JP" altLang="en-US" sz="135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の粒子の動きおよび</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空気の流れを把握する必要があるため数値解析を用いた分析が求められている。</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609977" y="414765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テキスト ボックス 13">
            <a:extLst>
              <a:ext uri="{FF2B5EF4-FFF2-40B4-BE49-F238E27FC236}">
                <a16:creationId xmlns:a16="http://schemas.microsoft.com/office/drawing/2014/main" id="{D8C0B001-A0D6-A14F-A918-6EE4BF3F64D0}"/>
              </a:ext>
            </a:extLst>
          </p:cNvPr>
          <p:cNvSpPr txBox="1"/>
          <p:nvPr/>
        </p:nvSpPr>
        <p:spPr>
          <a:xfrm>
            <a:off x="439616" y="1512916"/>
            <a:ext cx="7482385" cy="369332"/>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a:t>
            </a:r>
            <a:r>
              <a:rPr lang="ja-JP" altLang="en-US">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効果が充填</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時間に与える影響について</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439616" y="3801404"/>
            <a:ext cx="7482385" cy="369332"/>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下杵の降下</a:t>
            </a:r>
            <a:r>
              <a:rPr lang="ja-JP" altLang="en-US">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速度が充填</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時間に与える影響について</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a:extLst>
              <a:ext uri="{FF2B5EF4-FFF2-40B4-BE49-F238E27FC236}">
                <a16:creationId xmlns:a16="http://schemas.microsoft.com/office/drawing/2014/main" id="{CC61F4E1-A6D5-4701-A2D3-D5BD879DDD91}"/>
              </a:ext>
            </a:extLst>
          </p:cNvPr>
          <p:cNvSpPr/>
          <p:nvPr/>
        </p:nvSpPr>
        <p:spPr>
          <a:xfrm>
            <a:off x="439616" y="5834500"/>
            <a:ext cx="2912977" cy="400110"/>
          </a:xfrm>
          <a:prstGeom prst="rect">
            <a:avLst/>
          </a:prstGeom>
        </p:spPr>
        <p:txBody>
          <a:bodyPr wrap="none">
            <a:spAutoFit/>
          </a:bodyPr>
          <a:lstStyle/>
          <a:p>
            <a:r>
              <a:rPr lang="en-US" altLang="ja-JP" sz="1000" dirty="0">
                <a:latin typeface="源ノ角ゴシック JP Normal"/>
              </a:rPr>
              <a:t>[1] C.-Y. Wu et al, Chem. Eng. Sci. (2012)</a:t>
            </a:r>
          </a:p>
          <a:p>
            <a:r>
              <a:rPr lang="en-US" altLang="ja-JP" sz="1000" dirty="0">
                <a:latin typeface="源ノ角ゴシック JP Normal"/>
              </a:rPr>
              <a:t>[2] S. Jackson et al, Eur. J. Pharm. </a:t>
            </a:r>
            <a:r>
              <a:rPr lang="en-US" altLang="ja-JP" sz="1000" dirty="0" err="1">
                <a:latin typeface="源ノ角ゴシック JP Normal"/>
              </a:rPr>
              <a:t>Biopharm</a:t>
            </a:r>
            <a:r>
              <a:rPr lang="en-US" altLang="ja-JP" sz="1000" dirty="0">
                <a:latin typeface="源ノ角ゴシック JP Normal"/>
              </a:rPr>
              <a:t>. (2007)</a:t>
            </a:r>
            <a:endParaRPr lang="ja-JP" altLang="en-US" sz="1000" dirty="0">
              <a:latin typeface="源ノ角ゴシック JP Normal"/>
            </a:endParaRPr>
          </a:p>
        </p:txBody>
      </p:sp>
      <p:sp>
        <p:nvSpPr>
          <p:cNvPr id="18" name="テキスト ボックス 17">
            <a:extLst>
              <a:ext uri="{FF2B5EF4-FFF2-40B4-BE49-F238E27FC236}">
                <a16:creationId xmlns:a16="http://schemas.microsoft.com/office/drawing/2014/main" id="{50E51E9C-F925-4D66-ADDB-CA7A7AC5A280}"/>
              </a:ext>
            </a:extLst>
          </p:cNvPr>
          <p:cNvSpPr txBox="1"/>
          <p:nvPr/>
        </p:nvSpPr>
        <p:spPr>
          <a:xfrm>
            <a:off x="1092320" y="2717212"/>
            <a:ext cx="7252703" cy="830997"/>
          </a:xfrm>
          <a:prstGeom prst="rect">
            <a:avLst/>
          </a:prstGeom>
          <a:noFill/>
        </p:spPr>
        <p:txBody>
          <a:bodyPr wrap="square" rtlCol="0">
            <a:spAutoFit/>
          </a:bodyPr>
          <a:lstStyle/>
          <a:p>
            <a:r>
              <a:rPr lang="ja-JP" altLang="en-US" sz="2400" dirty="0">
                <a:solidFill>
                  <a:srgbClr val="FF2919"/>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吸引効果の有無による比較</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を行い、吸引効果が粉末の充填時間へ与える影響を評価する。</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下矢印 8">
            <a:extLst>
              <a:ext uri="{FF2B5EF4-FFF2-40B4-BE49-F238E27FC236}">
                <a16:creationId xmlns:a16="http://schemas.microsoft.com/office/drawing/2014/main" id="{0068FD0B-B483-4B54-87A6-35D0E010E8A9}"/>
              </a:ext>
            </a:extLst>
          </p:cNvPr>
          <p:cNvSpPr/>
          <p:nvPr/>
        </p:nvSpPr>
        <p:spPr>
          <a:xfrm rot="16200000">
            <a:off x="623477" y="2864719"/>
            <a:ext cx="432000" cy="432000"/>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1055477" y="4945693"/>
            <a:ext cx="7013360" cy="830997"/>
          </a:xfrm>
          <a:prstGeom prst="rect">
            <a:avLst/>
          </a:prstGeom>
          <a:noFill/>
        </p:spPr>
        <p:txBody>
          <a:bodyPr wrap="square" rtlCol="0">
            <a:spAutoFit/>
          </a:bodyPr>
          <a:lstStyle/>
          <a:p>
            <a:r>
              <a:rPr lang="ja-JP" altLang="en-US" sz="2400" dirty="0">
                <a:solidFill>
                  <a:srgbClr val="FF2919"/>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下杵の降下速度をパラメータとした比較</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を行い、吸引効果が充填時間に与える影響を分析する。</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下矢印 8">
            <a:extLst>
              <a:ext uri="{FF2B5EF4-FFF2-40B4-BE49-F238E27FC236}">
                <a16:creationId xmlns:a16="http://schemas.microsoft.com/office/drawing/2014/main" id="{5042BBAA-7081-4B0A-9581-32AE22FD70F9}"/>
              </a:ext>
            </a:extLst>
          </p:cNvPr>
          <p:cNvSpPr/>
          <p:nvPr/>
        </p:nvSpPr>
        <p:spPr>
          <a:xfrm rot="16200000">
            <a:off x="600134" y="5149305"/>
            <a:ext cx="432000" cy="432000"/>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817120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ja-JP" altLang="en-US" dirty="0"/>
              <a:t>数値解析の手法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20171" y="1211345"/>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・固相・気相の評価</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70304" y="1590952"/>
            <a:ext cx="8254952" cy="50783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本研究では、固相を</a:t>
            </a:r>
            <a:r>
              <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Discrete Element Method</a:t>
            </a:r>
            <a:r>
              <a:rPr lang="ja-JP" altLang="en-US" sz="1350" dirty="0" err="1">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気相を</a:t>
            </a:r>
            <a:r>
              <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Computational Fluid Dynamics</a:t>
            </a:r>
            <a:r>
              <a:rPr lang="ja-JP" altLang="en-US" sz="1350" dirty="0" err="1">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で評</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価し、固相・気相間の相互作用も評価できる</a:t>
            </a:r>
            <a:r>
              <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14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を用いた。</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390535" y="1590953"/>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325910" y="5678930"/>
            <a:ext cx="2705776" cy="553998"/>
          </a:xfrm>
          <a:prstGeom prst="rect">
            <a:avLst/>
          </a:prstGeom>
          <a:noFill/>
        </p:spPr>
        <p:txBody>
          <a:bodyPr wrap="square" rtlCol="0">
            <a:spAutoFit/>
          </a:bodyPr>
          <a:lstStyle/>
          <a:p>
            <a:r>
              <a:rPr lang="en-US" altLang="ja-JP" sz="1000" dirty="0">
                <a:latin typeface="源ノ角ゴシック JP Normal" panose="020B0400000000000000" pitchFamily="34" charset="-128"/>
                <a:ea typeface="源ノ角ゴシック JP Normal" panose="020B0400000000000000" pitchFamily="34" charset="-128"/>
              </a:rPr>
              <a:t>[1] Y. Tsuji et al., Powder Tec. (1993).</a:t>
            </a:r>
          </a:p>
          <a:p>
            <a:r>
              <a:rPr lang="en-US" altLang="ja-JP" sz="1000" dirty="0">
                <a:latin typeface="源ノ角ゴシック JP Normal" panose="020B0400000000000000" pitchFamily="34" charset="-128"/>
                <a:ea typeface="源ノ角ゴシック JP Normal" panose="020B0400000000000000" pitchFamily="34" charset="-128"/>
              </a:rPr>
              <a:t>[2] Y. </a:t>
            </a:r>
            <a:r>
              <a:rPr lang="en-US" altLang="ja-JP" sz="1000" dirty="0" err="1">
                <a:latin typeface="源ノ角ゴシック JP Normal" panose="020B0400000000000000" pitchFamily="34" charset="-128"/>
                <a:ea typeface="源ノ角ゴシック JP Normal" panose="020B0400000000000000" pitchFamily="34" charset="-128"/>
              </a:rPr>
              <a:t>Shigeto</a:t>
            </a:r>
            <a:r>
              <a:rPr lang="en-US" altLang="ja-JP" sz="1000" dirty="0">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latin typeface="源ノ角ゴシック JP Normal" panose="020B0400000000000000" pitchFamily="34" charset="-128"/>
                <a:ea typeface="源ノ角ゴシック JP Normal" panose="020B0400000000000000" pitchFamily="34" charset="-128"/>
              </a:rPr>
              <a:t>[3] C.S. </a:t>
            </a:r>
            <a:r>
              <a:rPr lang="en-US" altLang="ja-JP" sz="1000" dirty="0" err="1">
                <a:latin typeface="源ノ角ゴシック JP Normal" panose="020B0400000000000000" pitchFamily="34" charset="-128"/>
                <a:ea typeface="源ノ角ゴシック JP Normal" panose="020B0400000000000000" pitchFamily="34" charset="-128"/>
              </a:rPr>
              <a:t>Peskin</a:t>
            </a:r>
            <a:r>
              <a:rPr lang="en-US" altLang="ja-JP" sz="1000" dirty="0">
                <a:latin typeface="源ノ角ゴシック JP Normal" panose="020B0400000000000000" pitchFamily="34" charset="-128"/>
                <a:ea typeface="源ノ角ゴシック JP Normal" panose="020B0400000000000000" pitchFamily="34" charset="-128"/>
              </a:rPr>
              <a:t>, J. </a:t>
            </a:r>
            <a:r>
              <a:rPr lang="en-US" altLang="ja-JP" sz="1000" dirty="0" err="1">
                <a:latin typeface="源ノ角ゴシック JP Normal" panose="020B0400000000000000" pitchFamily="34" charset="-128"/>
                <a:ea typeface="源ノ角ゴシック JP Normal" panose="020B0400000000000000" pitchFamily="34" charset="-128"/>
              </a:rPr>
              <a:t>Comput</a:t>
            </a:r>
            <a:r>
              <a:rPr lang="en-US" altLang="ja-JP" sz="1000" dirty="0">
                <a:latin typeface="源ノ角ゴシック JP Normal" panose="020B0400000000000000" pitchFamily="34" charset="-128"/>
                <a:ea typeface="源ノ角ゴシック JP Normal" panose="020B0400000000000000" pitchFamily="34" charset="-128"/>
              </a:rPr>
              <a:t>. Phys. (1972).</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236471" y="2091167"/>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a:extLst>
              <a:ext uri="{FF2B5EF4-FFF2-40B4-BE49-F238E27FC236}">
                <a16:creationId xmlns:a16="http://schemas.microsoft.com/office/drawing/2014/main" id="{646341F0-915A-0B49-A1AB-9E168C0FE229}"/>
              </a:ext>
            </a:extLst>
          </p:cNvPr>
          <p:cNvSpPr txBox="1"/>
          <p:nvPr/>
        </p:nvSpPr>
        <p:spPr>
          <a:xfrm>
            <a:off x="486603" y="2470774"/>
            <a:ext cx="8238653"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Signed Distance Function</a:t>
            </a:r>
            <a:r>
              <a:rPr lang="en-US" altLang="ja-JP" sz="12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Immersed Boundary Method</a:t>
            </a:r>
            <a:r>
              <a:rPr lang="en-US" altLang="ja-JP" sz="12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を組み合わせて用いる手法により、固気混相流において移動を伴う壁面を扱うことを可能とした。</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本手法の妥当性は検証されている。</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[4][5]</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470775"/>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テキスト ボックス 23">
            <a:extLst>
              <a:ext uri="{FF2B5EF4-FFF2-40B4-BE49-F238E27FC236}">
                <a16:creationId xmlns:a16="http://schemas.microsoft.com/office/drawing/2014/main" id="{A8B3454E-C9D9-0B42-8B90-B991DFFA47B4}"/>
              </a:ext>
            </a:extLst>
          </p:cNvPr>
          <p:cNvSpPr txBox="1"/>
          <p:nvPr/>
        </p:nvSpPr>
        <p:spPr>
          <a:xfrm>
            <a:off x="433835" y="3287484"/>
            <a:ext cx="4582018" cy="307777"/>
          </a:xfrm>
          <a:prstGeom prst="rect">
            <a:avLst/>
          </a:prstGeom>
          <a:noFill/>
        </p:spPr>
        <p:txBody>
          <a:bodyPr wrap="square" rtlCol="0">
            <a:spAutoFit/>
          </a:bodyPr>
          <a:lstStyle/>
          <a:p>
            <a:r>
              <a:rPr lang="en-US" altLang="ja-JP" sz="1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固相</a:t>
            </a:r>
            <a:r>
              <a:rPr lang="en-US" altLang="ja-JP" sz="1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 Signed Distance Function (</a:t>
            </a:r>
            <a:r>
              <a:rPr lang="ja-JP" altLang="en-US" sz="1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sz="1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27" name="正方形/長方形 26">
            <a:extLst>
              <a:ext uri="{FF2B5EF4-FFF2-40B4-BE49-F238E27FC236}">
                <a16:creationId xmlns:a16="http://schemas.microsoft.com/office/drawing/2014/main" id="{46B7AD3A-CBA1-A546-8D00-8E0062EE17A8}"/>
              </a:ext>
            </a:extLst>
          </p:cNvPr>
          <p:cNvSpPr/>
          <p:nvPr/>
        </p:nvSpPr>
        <p:spPr>
          <a:xfrm>
            <a:off x="640274" y="3606219"/>
            <a:ext cx="45719" cy="54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0" name="テキスト ボックス 29">
            <a:extLst>
              <a:ext uri="{FF2B5EF4-FFF2-40B4-BE49-F238E27FC236}">
                <a16:creationId xmlns:a16="http://schemas.microsoft.com/office/drawing/2014/main" id="{646341F0-915A-0B49-A1AB-9E168C0FE229}"/>
              </a:ext>
            </a:extLst>
          </p:cNvPr>
          <p:cNvSpPr txBox="1"/>
          <p:nvPr/>
        </p:nvSpPr>
        <p:spPr>
          <a:xfrm>
            <a:off x="674338" y="3590059"/>
            <a:ext cx="4205670" cy="646331"/>
          </a:xfrm>
          <a:prstGeom prst="rect">
            <a:avLst/>
          </a:prstGeom>
          <a:noFill/>
        </p:spPr>
        <p:txBody>
          <a:bodyPr wrap="square" rtlCol="0">
            <a:spAutoFit/>
          </a:bodyPr>
          <a:lstStyle/>
          <a:p>
            <a:r>
              <a:rPr lang="ja-JP" altLang="en-US" sz="12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壁面からの距離を符号付きで表したスカラーフィールドにより境界を定義する手法。離散化された値を保持しておくことにより壁面との接触判定を容易に行うことができる。</a:t>
            </a:r>
            <a:endParaRPr lang="en-US" altLang="ja-JP" sz="12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1" name="テキスト ボックス 30">
            <a:extLst>
              <a:ext uri="{FF2B5EF4-FFF2-40B4-BE49-F238E27FC236}">
                <a16:creationId xmlns:a16="http://schemas.microsoft.com/office/drawing/2014/main" id="{A8B3454E-C9D9-0B42-8B90-B991DFFA47B4}"/>
              </a:ext>
            </a:extLst>
          </p:cNvPr>
          <p:cNvSpPr txBox="1"/>
          <p:nvPr/>
        </p:nvSpPr>
        <p:spPr>
          <a:xfrm>
            <a:off x="486603" y="4275109"/>
            <a:ext cx="4582018" cy="307777"/>
          </a:xfrm>
          <a:prstGeom prst="rect">
            <a:avLst/>
          </a:prstGeom>
          <a:noFill/>
        </p:spPr>
        <p:txBody>
          <a:bodyPr wrap="square" rtlCol="0">
            <a:spAutoFit/>
          </a:bodyPr>
          <a:lstStyle/>
          <a:p>
            <a:r>
              <a:rPr lang="en-US" altLang="ja-JP" sz="1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気相</a:t>
            </a:r>
            <a:r>
              <a:rPr lang="en-US" altLang="ja-JP" sz="1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 Immersed Boundary Method (</a:t>
            </a:r>
            <a:r>
              <a:rPr lang="ja-JP" altLang="en-US" sz="1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r>
              <a:rPr lang="en-US" altLang="ja-JP" sz="1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32" name="正方形/長方形 31">
            <a:extLst>
              <a:ext uri="{FF2B5EF4-FFF2-40B4-BE49-F238E27FC236}">
                <a16:creationId xmlns:a16="http://schemas.microsoft.com/office/drawing/2014/main" id="{46B7AD3A-CBA1-A546-8D00-8E0062EE17A8}"/>
              </a:ext>
            </a:extLst>
          </p:cNvPr>
          <p:cNvSpPr/>
          <p:nvPr/>
        </p:nvSpPr>
        <p:spPr>
          <a:xfrm>
            <a:off x="648062" y="4632777"/>
            <a:ext cx="45719" cy="54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5" name="テキスト ボックス 34">
            <a:extLst>
              <a:ext uri="{FF2B5EF4-FFF2-40B4-BE49-F238E27FC236}">
                <a16:creationId xmlns:a16="http://schemas.microsoft.com/office/drawing/2014/main" id="{646341F0-915A-0B49-A1AB-9E168C0FE229}"/>
              </a:ext>
            </a:extLst>
          </p:cNvPr>
          <p:cNvSpPr txBox="1"/>
          <p:nvPr/>
        </p:nvSpPr>
        <p:spPr>
          <a:xfrm>
            <a:off x="666715" y="4605522"/>
            <a:ext cx="4349138" cy="646331"/>
          </a:xfrm>
          <a:prstGeom prst="rect">
            <a:avLst/>
          </a:prstGeom>
          <a:noFill/>
        </p:spPr>
        <p:txBody>
          <a:bodyPr wrap="square" rtlCol="0">
            <a:spAutoFit/>
          </a:bodyPr>
          <a:lstStyle/>
          <a:p>
            <a:r>
              <a:rPr lang="ja-JP" altLang="en-US" sz="12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構造格子内を占める壁面の割合を用いて、壁面が気相に及ぼす影響を評価することができる。</a:t>
            </a:r>
            <a:r>
              <a:rPr lang="en-US" altLang="ja-JP" sz="12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2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の値を用いることにより、壁面の割合は容易に算出される。</a:t>
            </a:r>
            <a:endParaRPr lang="en-US" altLang="ja-JP" sz="12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テキスト ボックス 21">
            <a:extLst>
              <a:ext uri="{FF2B5EF4-FFF2-40B4-BE49-F238E27FC236}">
                <a16:creationId xmlns:a16="http://schemas.microsoft.com/office/drawing/2014/main" id="{D0E8C28A-4F84-4A3F-9D91-E5761D521061}"/>
              </a:ext>
            </a:extLst>
          </p:cNvPr>
          <p:cNvSpPr txBox="1"/>
          <p:nvPr/>
        </p:nvSpPr>
        <p:spPr>
          <a:xfrm>
            <a:off x="5388002" y="5382088"/>
            <a:ext cx="2888964" cy="246221"/>
          </a:xfrm>
          <a:prstGeom prst="rect">
            <a:avLst/>
          </a:prstGeom>
          <a:noFill/>
        </p:spPr>
        <p:txBody>
          <a:bodyPr wrap="square" rtlCol="0">
            <a:spAutoFit/>
          </a:bodyPr>
          <a:lstStyle/>
          <a:p>
            <a:pPr algn="ctr"/>
            <a:r>
              <a:rPr lang="en-US" altLang="ja-JP" sz="1000" dirty="0"/>
              <a:t>SDF</a:t>
            </a:r>
            <a:r>
              <a:rPr lang="ja-JP" altLang="en-US" sz="1000" dirty="0"/>
              <a:t>・</a:t>
            </a:r>
            <a:r>
              <a:rPr lang="en-US" altLang="ja-JP" sz="1000" dirty="0"/>
              <a:t>IBM</a:t>
            </a:r>
            <a:r>
              <a:rPr lang="ja-JP" altLang="en-US" sz="1000" dirty="0"/>
              <a:t>それぞれによりつくられるフィールド</a:t>
            </a:r>
            <a:endParaRPr lang="en-US" altLang="ja-JP" sz="1000" dirty="0"/>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2818844" y="5832818"/>
            <a:ext cx="3280687"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a:t>
            </a:r>
            <a:r>
              <a:rPr lang="en-US" altLang="ja-JP" sz="1000" dirty="0">
                <a:latin typeface="源ノ角ゴシック JP Normal" panose="020B0400000000000000" pitchFamily="34" charset="-128"/>
                <a:ea typeface="源ノ角ゴシック JP Normal" panose="020B0400000000000000" pitchFamily="34" charset="-128"/>
              </a:rPr>
              <a:t>4] Y. Mori et al., Powder Tec. (2019).</a:t>
            </a:r>
          </a:p>
          <a:p>
            <a:r>
              <a:rPr lang="en-US" altLang="ja-JP" sz="1000" dirty="0">
                <a:latin typeface="源ノ角ゴシック JP Normal" panose="020B0400000000000000" pitchFamily="34" charset="-128"/>
                <a:ea typeface="源ノ角ゴシック JP Normal" panose="020B0400000000000000" pitchFamily="34" charset="-128"/>
              </a:rPr>
              <a:t>[5] H. Yao et al., J. Taiwan Inst. Chem. Eng. J. (2018).</a:t>
            </a:r>
          </a:p>
        </p:txBody>
      </p:sp>
      <p:pic>
        <p:nvPicPr>
          <p:cNvPr id="3" name="図 2">
            <a:extLst>
              <a:ext uri="{FF2B5EF4-FFF2-40B4-BE49-F238E27FC236}">
                <a16:creationId xmlns:a16="http://schemas.microsoft.com/office/drawing/2014/main" id="{1301E244-BCBA-4D69-8FDF-9EDFFB161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306" y="3219891"/>
            <a:ext cx="1637178" cy="2131421"/>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id="{F65AED47-6DC7-455E-A1D9-78D461B69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484" y="3219891"/>
            <a:ext cx="1637178" cy="2131420"/>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id="{4C6B20A7-9AC2-4800-80CA-DC145107403A}"/>
              </a:ext>
            </a:extLst>
          </p:cNvPr>
          <p:cNvCxnSpPr>
            <a:cxnSpLocks/>
          </p:cNvCxnSpPr>
          <p:nvPr/>
        </p:nvCxnSpPr>
        <p:spPr>
          <a:xfrm flipV="1">
            <a:off x="7642838" y="3663355"/>
            <a:ext cx="461634" cy="7811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079F6D8-690D-4A42-A510-B675B5BDEADC}"/>
              </a:ext>
            </a:extLst>
          </p:cNvPr>
          <p:cNvCxnSpPr>
            <a:cxnSpLocks/>
          </p:cNvCxnSpPr>
          <p:nvPr/>
        </p:nvCxnSpPr>
        <p:spPr>
          <a:xfrm>
            <a:off x="7854214" y="4374833"/>
            <a:ext cx="327260" cy="278741"/>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D52783C-F404-4EFF-843E-0C1B4E8AE64D}"/>
              </a:ext>
            </a:extLst>
          </p:cNvPr>
          <p:cNvSpPr txBox="1"/>
          <p:nvPr/>
        </p:nvSpPr>
        <p:spPr>
          <a:xfrm>
            <a:off x="8104472" y="3348587"/>
            <a:ext cx="288188" cy="830997"/>
          </a:xfrm>
          <a:prstGeom prst="rect">
            <a:avLst/>
          </a:prstGeom>
          <a:noFill/>
        </p:spPr>
        <p:txBody>
          <a:bodyPr wrap="square" rtlCol="0">
            <a:spAutoFit/>
          </a:bodyPr>
          <a:lstStyle/>
          <a:p>
            <a:r>
              <a:rPr kumimoji="1" lang="ja-JP" altLang="en-US" sz="1200" dirty="0"/>
              <a:t>流体領域</a:t>
            </a:r>
          </a:p>
        </p:txBody>
      </p:sp>
      <p:sp>
        <p:nvSpPr>
          <p:cNvPr id="34" name="テキスト ボックス 33">
            <a:extLst>
              <a:ext uri="{FF2B5EF4-FFF2-40B4-BE49-F238E27FC236}">
                <a16:creationId xmlns:a16="http://schemas.microsoft.com/office/drawing/2014/main" id="{28749BF9-3D17-436D-A2F3-91234B320584}"/>
              </a:ext>
            </a:extLst>
          </p:cNvPr>
          <p:cNvSpPr txBox="1"/>
          <p:nvPr/>
        </p:nvSpPr>
        <p:spPr>
          <a:xfrm>
            <a:off x="8104472" y="4323875"/>
            <a:ext cx="288188" cy="830997"/>
          </a:xfrm>
          <a:prstGeom prst="rect">
            <a:avLst/>
          </a:prstGeom>
          <a:noFill/>
        </p:spPr>
        <p:txBody>
          <a:bodyPr wrap="square" rtlCol="0">
            <a:spAutoFit/>
          </a:bodyPr>
          <a:lstStyle/>
          <a:p>
            <a:r>
              <a:rPr kumimoji="1" lang="ja-JP" altLang="en-US" sz="1200" dirty="0"/>
              <a:t>壁面領域</a:t>
            </a:r>
          </a:p>
        </p:txBody>
      </p:sp>
    </p:spTree>
    <p:extLst>
      <p:ext uri="{BB962C8B-B14F-4D97-AF65-F5344CB8AC3E}">
        <p14:creationId xmlns:p14="http://schemas.microsoft.com/office/powerpoint/2010/main" val="1475853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580C51A-E737-490C-A357-F07374C62B8C}"/>
              </a:ext>
            </a:extLst>
          </p:cNvPr>
          <p:cNvSpPr>
            <a:spLocks noGrp="1"/>
          </p:cNvSpPr>
          <p:nvPr>
            <p:ph type="sldNum" sz="quarter" idx="12"/>
          </p:nvPr>
        </p:nvSpPr>
        <p:spPr/>
        <p:txBody>
          <a:bodyPr/>
          <a:lstStyle/>
          <a:p>
            <a:fld id="{B63654C5-1636-4F20-A03F-ECD4CCF9462E}" type="slidenum">
              <a:rPr kumimoji="1" lang="ja-JP" altLang="en-US" smtClean="0"/>
              <a:t>5</a:t>
            </a:fld>
            <a:endParaRPr kumimoji="1" lang="ja-JP" altLang="en-US"/>
          </a:p>
        </p:txBody>
      </p:sp>
      <p:sp>
        <p:nvSpPr>
          <p:cNvPr id="6" name="コンテンツ プレースホルダー 5">
            <a:extLst>
              <a:ext uri="{FF2B5EF4-FFF2-40B4-BE49-F238E27FC236}">
                <a16:creationId xmlns:a16="http://schemas.microsoft.com/office/drawing/2014/main" id="{002ECE0B-AB1E-4EE5-845B-A237A66E9136}"/>
              </a:ext>
            </a:extLst>
          </p:cNvPr>
          <p:cNvSpPr>
            <a:spLocks noGrp="1"/>
          </p:cNvSpPr>
          <p:nvPr>
            <p:ph idx="1"/>
          </p:nvPr>
        </p:nvSpPr>
        <p:spPr>
          <a:xfrm>
            <a:off x="486076" y="2448524"/>
            <a:ext cx="8171848" cy="980476"/>
          </a:xfrm>
        </p:spPr>
        <p:txBody>
          <a:bodyPr/>
          <a:lstStyle/>
          <a:p>
            <a:r>
              <a:rPr lang="en-US" altLang="ja-JP" dirty="0"/>
              <a:t>1.</a:t>
            </a:r>
            <a:r>
              <a:rPr lang="ja-JP" altLang="en-US" dirty="0"/>
              <a:t>吸引効果の有無による比較</a:t>
            </a:r>
          </a:p>
        </p:txBody>
      </p:sp>
      <p:sp>
        <p:nvSpPr>
          <p:cNvPr id="8" name="正方形/長方形 7">
            <a:extLst>
              <a:ext uri="{FF2B5EF4-FFF2-40B4-BE49-F238E27FC236}">
                <a16:creationId xmlns:a16="http://schemas.microsoft.com/office/drawing/2014/main" id="{087EB613-3B8C-4D97-B9AF-1BB2B3B5D4D9}"/>
              </a:ext>
            </a:extLst>
          </p:cNvPr>
          <p:cNvSpPr/>
          <p:nvPr/>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579566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7A213B05-5F5F-4B80-8E58-560FD7858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406" y="3836468"/>
            <a:ext cx="1980000" cy="1980000"/>
          </a:xfrm>
          <a:prstGeom prst="rect">
            <a:avLst/>
          </a:prstGeom>
          <a:ln w="19050">
            <a:solidFill>
              <a:schemeClr val="bg1">
                <a:lumMod val="50000"/>
              </a:schemeClr>
            </a:solidFill>
          </a:ln>
        </p:spPr>
      </p:pic>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137948" y="1552103"/>
            <a:ext cx="9037670" cy="646331"/>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吸引効果が粒子の充填時間に与える影響を評価するため、下杵の降下を伴い吸引効果が発生する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Case 1-1</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と、降下がなく粒子を自然落下させる</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Case 1-2</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を比較する。</a:t>
            </a:r>
          </a:p>
        </p:txBody>
      </p:sp>
      <p:graphicFrame>
        <p:nvGraphicFramePr>
          <p:cNvPr id="9" name="表 8">
            <a:extLst>
              <a:ext uri="{FF2B5EF4-FFF2-40B4-BE49-F238E27FC236}">
                <a16:creationId xmlns:a16="http://schemas.microsoft.com/office/drawing/2014/main" id="{38CECD49-0B99-41C4-A132-49FA1F898569}"/>
              </a:ext>
            </a:extLst>
          </p:cNvPr>
          <p:cNvGraphicFramePr>
            <a:graphicFrameLocks noGrp="1"/>
          </p:cNvGraphicFramePr>
          <p:nvPr>
            <p:extLst>
              <p:ext uri="{D42A27DB-BD31-4B8C-83A1-F6EECF244321}">
                <p14:modId xmlns:p14="http://schemas.microsoft.com/office/powerpoint/2010/main" val="2502336884"/>
              </p:ext>
            </p:extLst>
          </p:nvPr>
        </p:nvGraphicFramePr>
        <p:xfrm>
          <a:off x="2821400" y="2702503"/>
          <a:ext cx="6263322" cy="772483"/>
        </p:xfrm>
        <a:graphic>
          <a:graphicData uri="http://schemas.openxmlformats.org/drawingml/2006/table">
            <a:tbl>
              <a:tblPr firstRow="1" firstCol="1">
                <a:tableStyleId>{073A0DAA-6AF3-43AB-8588-CEC1D06C72B9}</a:tableStyleId>
              </a:tblPr>
              <a:tblGrid>
                <a:gridCol w="1636667">
                  <a:extLst>
                    <a:ext uri="{9D8B030D-6E8A-4147-A177-3AD203B41FA5}">
                      <a16:colId xmlns:a16="http://schemas.microsoft.com/office/drawing/2014/main" val="20000"/>
                    </a:ext>
                  </a:extLst>
                </a:gridCol>
                <a:gridCol w="2430024">
                  <a:extLst>
                    <a:ext uri="{9D8B030D-6E8A-4147-A177-3AD203B41FA5}">
                      <a16:colId xmlns:a16="http://schemas.microsoft.com/office/drawing/2014/main" val="20001"/>
                    </a:ext>
                  </a:extLst>
                </a:gridCol>
                <a:gridCol w="2196631">
                  <a:extLst>
                    <a:ext uri="{9D8B030D-6E8A-4147-A177-3AD203B41FA5}">
                      <a16:colId xmlns:a16="http://schemas.microsoft.com/office/drawing/2014/main" val="20003"/>
                    </a:ext>
                  </a:extLst>
                </a:gridCol>
              </a:tblGrid>
              <a:tr h="268022">
                <a:tc>
                  <a:txBody>
                    <a:bodyPr/>
                    <a:lstStyle/>
                    <a:p>
                      <a:pPr algn="ctr" fontAlgn="ctr"/>
                      <a:endParaRPr lang="ja-JP" altLang="en-US" sz="1100" b="0" i="0" u="none" strike="noStrike" dirty="0">
                        <a:solidFill>
                          <a:srgbClr val="000000"/>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lang="en-US" sz="1100" u="none" strike="noStrike" dirty="0">
                          <a:effectLst/>
                        </a:rPr>
                        <a:t>Case 1-1</a:t>
                      </a:r>
                      <a:endParaRPr lang="en-US" sz="1100" b="0" i="0" u="none" strike="noStrike" dirty="0">
                        <a:solidFill>
                          <a:schemeClr val="tx1"/>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lang="en-US" sz="1100" u="none" strike="noStrike" dirty="0">
                          <a:effectLst/>
                        </a:rPr>
                        <a:t>Case 1-2</a:t>
                      </a:r>
                      <a:endParaRPr lang="en-US" sz="1100" b="0" i="0" u="none" strike="noStrike" dirty="0">
                        <a:solidFill>
                          <a:schemeClr val="tx1"/>
                        </a:solidFill>
                        <a:effectLst/>
                        <a:latin typeface="+mn-lt"/>
                        <a:ea typeface="ＭＳ Ｐゴシック" panose="020B0600070205080204" pitchFamily="50" charset="-128"/>
                      </a:endParaRPr>
                    </a:p>
                  </a:txBody>
                  <a:tcPr marL="7144" marR="7144" marT="7144" marB="0" anchor="ctr">
                    <a:solidFill>
                      <a:srgbClr val="FF695E"/>
                    </a:solidFill>
                  </a:tcPr>
                </a:tc>
                <a:extLst>
                  <a:ext uri="{0D108BD9-81ED-4DB2-BD59-A6C34878D82A}">
                    <a16:rowId xmlns:a16="http://schemas.microsoft.com/office/drawing/2014/main" val="10000"/>
                  </a:ext>
                </a:extLst>
              </a:tr>
              <a:tr h="504461">
                <a:tc>
                  <a:txBody>
                    <a:bodyPr/>
                    <a:lstStyle/>
                    <a:p>
                      <a:pPr algn="ctr" fontAlgn="ctr"/>
                      <a:r>
                        <a:rPr lang="ja-JP" altLang="en-US" sz="1100" u="none" strike="noStrike" dirty="0">
                          <a:effectLst/>
                        </a:rPr>
                        <a:t>吸引効果</a:t>
                      </a:r>
                      <a:endParaRPr lang="en-US" altLang="ja-JP" sz="1100" u="none" strike="noStrike" dirty="0">
                        <a:effectLst/>
                      </a:endParaRPr>
                    </a:p>
                    <a:p>
                      <a:pPr algn="ctr" fontAlgn="ctr"/>
                      <a:r>
                        <a:rPr lang="ja-JP" altLang="en-US" sz="1100" u="none" strike="noStrike" dirty="0">
                          <a:effectLst/>
                        </a:rPr>
                        <a:t>（下杵の降下）</a:t>
                      </a:r>
                      <a:endParaRPr lang="en-US" altLang="ja-JP" sz="1100" u="none" strike="noStrike" dirty="0">
                        <a:effectLst/>
                      </a:endParaRPr>
                    </a:p>
                  </a:txBody>
                  <a:tcPr marL="7144" marR="7144" marT="7144" marB="0" anchor="ctr">
                    <a:solidFill>
                      <a:srgbClr val="FF695E"/>
                    </a:solidFill>
                  </a:tcPr>
                </a:tc>
                <a:tc>
                  <a:txBody>
                    <a:bodyPr/>
                    <a:lstStyle/>
                    <a:p>
                      <a:pPr algn="ctr" fontAlgn="ctr"/>
                      <a:r>
                        <a:rPr kumimoji="1" lang="ja-JP" altLang="en-US" sz="1200" b="1" i="0" u="none" strike="noStrike" dirty="0">
                          <a:solidFill>
                            <a:srgbClr val="000000"/>
                          </a:solidFill>
                          <a:effectLst/>
                          <a:uFill>
                            <a:solidFill>
                              <a:srgbClr val="FF0000"/>
                            </a:solidFill>
                          </a:uFill>
                          <a:latin typeface="+mn-lt"/>
                          <a:ea typeface="+mn-ea"/>
                        </a:rPr>
                        <a:t>あり</a:t>
                      </a:r>
                      <a:r>
                        <a:rPr kumimoji="1" lang="en-US" altLang="ja-JP" sz="1200" b="1" i="0" u="none" strike="noStrike" dirty="0">
                          <a:solidFill>
                            <a:srgbClr val="000000"/>
                          </a:solidFill>
                          <a:effectLst/>
                          <a:uFill>
                            <a:solidFill>
                              <a:srgbClr val="FF0000"/>
                            </a:solidFill>
                          </a:uFill>
                          <a:latin typeface="+mn-lt"/>
                          <a:ea typeface="+mn-ea"/>
                        </a:rPr>
                        <a:t> (300[mm/s])</a:t>
                      </a:r>
                      <a:endParaRPr lang="en-US" altLang="ja-JP" sz="1200" b="1" i="0" u="none" strike="noStrike" dirty="0">
                        <a:solidFill>
                          <a:srgbClr val="000000"/>
                        </a:solidFill>
                        <a:effectLst/>
                        <a:latin typeface="+mn-lt"/>
                        <a:ea typeface="+mn-ea"/>
                      </a:endParaRP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ja-JP" altLang="en-US" sz="1200" b="1" i="0" u="none" strike="noStrike" dirty="0">
                          <a:solidFill>
                            <a:srgbClr val="000000"/>
                          </a:solidFill>
                          <a:effectLst/>
                          <a:latin typeface="+mn-lt"/>
                          <a:ea typeface="+mn-ea"/>
                        </a:rPr>
                        <a:t>なし</a:t>
                      </a:r>
                      <a:endParaRPr lang="en-US" altLang="ja-JP" sz="1200" b="1" i="0" u="none" strike="noStrike" dirty="0">
                        <a:solidFill>
                          <a:srgbClr val="000000"/>
                        </a:solidFill>
                        <a:effectLst/>
                        <a:latin typeface="+mn-lt"/>
                        <a:ea typeface="+mn-ea"/>
                      </a:endParaRPr>
                    </a:p>
                  </a:txBody>
                  <a:tcPr marL="7144" marR="7144" marT="7144" marB="0" anchor="ctr">
                    <a:solidFill>
                      <a:srgbClr val="FFBEB9"/>
                    </a:solidFill>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840572446"/>
                  </p:ext>
                </p:extLst>
              </p:nvPr>
            </p:nvGraphicFramePr>
            <p:xfrm>
              <a:off x="342593" y="2665961"/>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6" name="表 5">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840572446"/>
                  </p:ext>
                </p:extLst>
              </p:nvPr>
            </p:nvGraphicFramePr>
            <p:xfrm>
              <a:off x="342593" y="2665961"/>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3"/>
                          <a:stretch>
                            <a:fillRect l="-100521" t="-134483" r="-1042" b="-741379"/>
                          </a:stretch>
                        </a:blipFill>
                      </a:tcPr>
                    </a:tc>
                    <a:extLst>
                      <a:ext uri="{0D108BD9-81ED-4DB2-BD59-A6C34878D82A}">
                        <a16:rowId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7" name="表 6">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223010492"/>
              </p:ext>
            </p:extLst>
          </p:nvPr>
        </p:nvGraphicFramePr>
        <p:xfrm>
          <a:off x="816834" y="4723941"/>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10" name="テキスト ボックス 9">
            <a:extLst>
              <a:ext uri="{FF2B5EF4-FFF2-40B4-BE49-F238E27FC236}">
                <a16:creationId xmlns:a16="http://schemas.microsoft.com/office/drawing/2014/main" id="{DEBE5114-80D2-4360-8F3D-8BD223D9AD5F}"/>
              </a:ext>
            </a:extLst>
          </p:cNvPr>
          <p:cNvSpPr txBox="1"/>
          <p:nvPr/>
        </p:nvSpPr>
        <p:spPr>
          <a:xfrm>
            <a:off x="437768" y="2424249"/>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13" name="テキスト ボックス 12">
            <a:extLst>
              <a:ext uri="{FF2B5EF4-FFF2-40B4-BE49-F238E27FC236}">
                <a16:creationId xmlns:a16="http://schemas.microsoft.com/office/drawing/2014/main" id="{E1EB9298-E0C0-4F11-8163-A64D2370FC99}"/>
              </a:ext>
            </a:extLst>
          </p:cNvPr>
          <p:cNvSpPr txBox="1"/>
          <p:nvPr/>
        </p:nvSpPr>
        <p:spPr>
          <a:xfrm>
            <a:off x="5023549" y="5898770"/>
            <a:ext cx="1980000" cy="300082"/>
          </a:xfrm>
          <a:prstGeom prst="rect">
            <a:avLst/>
          </a:prstGeom>
          <a:noFill/>
        </p:spPr>
        <p:txBody>
          <a:bodyPr wrap="square" rtlCol="0">
            <a:spAutoFit/>
          </a:bodyPr>
          <a:lstStyle/>
          <a:p>
            <a:pPr algn="ctr"/>
            <a:r>
              <a:rPr lang="ja-JP" altLang="en-US" sz="1350" dirty="0">
                <a:latin typeface="メイリオ" panose="020B0604030504040204" pitchFamily="50" charset="-128"/>
                <a:ea typeface="メイリオ" panose="020B0604030504040204" pitchFamily="50" charset="-128"/>
                <a:cs typeface="メイリオ" panose="020B0604030504040204" pitchFamily="50" charset="-128"/>
              </a:rPr>
              <a:t>計算領域</a:t>
            </a:r>
          </a:p>
        </p:txBody>
      </p:sp>
      <p:pic>
        <p:nvPicPr>
          <p:cNvPr id="15" name="図 14" descr="C:\Users\Yoshida\Desktop\figures\壁面モデル2.png">
            <a:extLst>
              <a:ext uri="{FF2B5EF4-FFF2-40B4-BE49-F238E27FC236}">
                <a16:creationId xmlns:a16="http://schemas.microsoft.com/office/drawing/2014/main" id="{5BB26FD9-C2D6-4C82-AE77-B950CDC05C6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3061" y="3836468"/>
            <a:ext cx="1980000" cy="1980000"/>
          </a:xfrm>
          <a:prstGeom prst="rect">
            <a:avLst/>
          </a:prstGeom>
          <a:noFill/>
          <a:ln w="19050">
            <a:solidFill>
              <a:srgbClr val="808080"/>
            </a:solidFill>
          </a:ln>
        </p:spPr>
      </p:pic>
      <p:sp>
        <p:nvSpPr>
          <p:cNvPr id="16" name="テキスト ボックス 15">
            <a:extLst>
              <a:ext uri="{FF2B5EF4-FFF2-40B4-BE49-F238E27FC236}">
                <a16:creationId xmlns:a16="http://schemas.microsoft.com/office/drawing/2014/main" id="{DB426BA9-5918-4F0A-B0A4-3A9B995B0BFD}"/>
              </a:ext>
            </a:extLst>
          </p:cNvPr>
          <p:cNvSpPr txBox="1"/>
          <p:nvPr/>
        </p:nvSpPr>
        <p:spPr>
          <a:xfrm>
            <a:off x="6243653" y="5585914"/>
            <a:ext cx="780691" cy="230832"/>
          </a:xfrm>
          <a:prstGeom prst="rect">
            <a:avLst/>
          </a:prstGeom>
          <a:noFill/>
        </p:spPr>
        <p:txBody>
          <a:bodyPr wrap="square" rtlCol="0">
            <a:spAutoFit/>
          </a:bodyPr>
          <a:lstStyle/>
          <a:p>
            <a:r>
              <a:rPr lang="ja-JP" altLang="en-US" sz="900" dirty="0"/>
              <a:t>下杵落下後</a:t>
            </a:r>
          </a:p>
        </p:txBody>
      </p:sp>
      <p:sp>
        <p:nvSpPr>
          <p:cNvPr id="18" name="テキスト ボックス 17">
            <a:extLst>
              <a:ext uri="{FF2B5EF4-FFF2-40B4-BE49-F238E27FC236}">
                <a16:creationId xmlns:a16="http://schemas.microsoft.com/office/drawing/2014/main" id="{FED0CCE8-B255-427B-AF42-B580A19E20B1}"/>
              </a:ext>
            </a:extLst>
          </p:cNvPr>
          <p:cNvSpPr txBox="1"/>
          <p:nvPr/>
        </p:nvSpPr>
        <p:spPr>
          <a:xfrm>
            <a:off x="7985145" y="5397895"/>
            <a:ext cx="917785" cy="230832"/>
          </a:xfrm>
          <a:prstGeom prst="rect">
            <a:avLst/>
          </a:prstGeom>
          <a:noFill/>
        </p:spPr>
        <p:txBody>
          <a:bodyPr wrap="square" rtlCol="0">
            <a:spAutoFit/>
          </a:bodyPr>
          <a:lstStyle/>
          <a:p>
            <a:r>
              <a:rPr lang="ja-JP" altLang="en-US" sz="900" dirty="0">
                <a:solidFill>
                  <a:schemeClr val="bg1"/>
                </a:solidFill>
              </a:rPr>
              <a:t>粒子初期配置</a:t>
            </a:r>
          </a:p>
        </p:txBody>
      </p:sp>
      <p:sp>
        <p:nvSpPr>
          <p:cNvPr id="19" name="テキスト ボックス 18">
            <a:extLst>
              <a:ext uri="{FF2B5EF4-FFF2-40B4-BE49-F238E27FC236}">
                <a16:creationId xmlns:a16="http://schemas.microsoft.com/office/drawing/2014/main" id="{DB426BA9-5918-4F0A-B0A4-3A9B995B0BFD}"/>
              </a:ext>
            </a:extLst>
          </p:cNvPr>
          <p:cNvSpPr txBox="1"/>
          <p:nvPr/>
        </p:nvSpPr>
        <p:spPr>
          <a:xfrm>
            <a:off x="4069629" y="5518917"/>
            <a:ext cx="780691" cy="230832"/>
          </a:xfrm>
          <a:prstGeom prst="rect">
            <a:avLst/>
          </a:prstGeom>
          <a:noFill/>
        </p:spPr>
        <p:txBody>
          <a:bodyPr wrap="square" rtlCol="0">
            <a:spAutoFit/>
          </a:bodyPr>
          <a:lstStyle/>
          <a:p>
            <a:r>
              <a:rPr lang="ja-JP" altLang="en-US" sz="900" dirty="0"/>
              <a:t>下杵落下前</a:t>
            </a:r>
          </a:p>
        </p:txBody>
      </p:sp>
      <p:sp>
        <p:nvSpPr>
          <p:cNvPr id="20" name="テキスト ボックス 19">
            <a:extLst>
              <a:ext uri="{FF2B5EF4-FFF2-40B4-BE49-F238E27FC236}">
                <a16:creationId xmlns:a16="http://schemas.microsoft.com/office/drawing/2014/main" id="{DEBE5114-80D2-4360-8F3D-8BD223D9AD5F}"/>
              </a:ext>
            </a:extLst>
          </p:cNvPr>
          <p:cNvSpPr txBox="1"/>
          <p:nvPr/>
        </p:nvSpPr>
        <p:spPr>
          <a:xfrm>
            <a:off x="816834" y="4446942"/>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4722" y="3836468"/>
            <a:ext cx="1980000" cy="1980000"/>
          </a:xfrm>
          <a:prstGeom prst="rect">
            <a:avLst/>
          </a:prstGeom>
          <a:ln w="19050">
            <a:solidFill>
              <a:schemeClr val="bg1">
                <a:lumMod val="50000"/>
              </a:schemeClr>
            </a:solidFill>
          </a:ln>
        </p:spPr>
      </p:pic>
      <p:sp>
        <p:nvSpPr>
          <p:cNvPr id="21" name="テキスト ボックス 20">
            <a:extLst>
              <a:ext uri="{FF2B5EF4-FFF2-40B4-BE49-F238E27FC236}">
                <a16:creationId xmlns:a16="http://schemas.microsoft.com/office/drawing/2014/main" id="{DB426BA9-5918-4F0A-B0A4-3A9B995B0BFD}"/>
              </a:ext>
            </a:extLst>
          </p:cNvPr>
          <p:cNvSpPr txBox="1"/>
          <p:nvPr/>
        </p:nvSpPr>
        <p:spPr>
          <a:xfrm>
            <a:off x="8237038" y="5617134"/>
            <a:ext cx="938580" cy="230832"/>
          </a:xfrm>
          <a:prstGeom prst="rect">
            <a:avLst/>
          </a:prstGeom>
          <a:noFill/>
        </p:spPr>
        <p:txBody>
          <a:bodyPr wrap="square" rtlCol="0">
            <a:spAutoFit/>
          </a:bodyPr>
          <a:lstStyle/>
          <a:p>
            <a:r>
              <a:rPr lang="ja-JP" altLang="en-US" sz="900" dirty="0"/>
              <a:t>粒子初期配置</a:t>
            </a:r>
          </a:p>
        </p:txBody>
      </p:sp>
      <p:sp>
        <p:nvSpPr>
          <p:cNvPr id="22" name="テキスト ボックス 21">
            <a:extLst>
              <a:ext uri="{FF2B5EF4-FFF2-40B4-BE49-F238E27FC236}">
                <a16:creationId xmlns:a16="http://schemas.microsoft.com/office/drawing/2014/main" id="{DEBE5114-80D2-4360-8F3D-8BD223D9AD5F}"/>
              </a:ext>
            </a:extLst>
          </p:cNvPr>
          <p:cNvSpPr txBox="1"/>
          <p:nvPr/>
        </p:nvSpPr>
        <p:spPr>
          <a:xfrm>
            <a:off x="5239331" y="2424250"/>
            <a:ext cx="1427460"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比較条件</a:t>
            </a:r>
          </a:p>
        </p:txBody>
      </p:sp>
    </p:spTree>
    <p:extLst>
      <p:ext uri="{BB962C8B-B14F-4D97-AF65-F5344CB8AC3E}">
        <p14:creationId xmlns:p14="http://schemas.microsoft.com/office/powerpoint/2010/main" val="203006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545124" y="0"/>
            <a:ext cx="7985612" cy="1064469"/>
          </a:xfrm>
        </p:spPr>
        <p:txBody>
          <a:bodyPr/>
          <a:lstStyle/>
          <a:p>
            <a:r>
              <a:rPr lang="ja-JP" altLang="en-US" dirty="0"/>
              <a:t>結果・考察</a:t>
            </a:r>
            <a:endParaRPr kumimoji="1" lang="ja-JP" altLang="en-US" dirty="0"/>
          </a:p>
        </p:txBody>
      </p:sp>
      <p:pic>
        <p:nvPicPr>
          <p:cNvPr id="9" name="clear">
            <a:hlinkClick r:id="" action="ppaction://media"/>
            <a:extLst>
              <a:ext uri="{FF2B5EF4-FFF2-40B4-BE49-F238E27FC236}">
                <a16:creationId xmlns:a16="http://schemas.microsoft.com/office/drawing/2014/main" id="{0FA92E85-1965-421F-9FFF-C2FFB84766A8}"/>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424383" y="1851738"/>
            <a:ext cx="4348596" cy="2899521"/>
          </a:xfrm>
        </p:spPr>
      </p:pic>
      <p:sp>
        <p:nvSpPr>
          <p:cNvPr id="6" name="コンテンツ プレースホルダー 5">
            <a:extLst>
              <a:ext uri="{FF2B5EF4-FFF2-40B4-BE49-F238E27FC236}">
                <a16:creationId xmlns:a16="http://schemas.microsoft.com/office/drawing/2014/main" id="{286523AA-266B-4D29-AB64-4089D44C3BD3}"/>
              </a:ext>
            </a:extLst>
          </p:cNvPr>
          <p:cNvSpPr>
            <a:spLocks noGrp="1"/>
          </p:cNvSpPr>
          <p:nvPr>
            <p:ph idx="18"/>
          </p:nvPr>
        </p:nvSpPr>
        <p:spPr>
          <a:xfrm>
            <a:off x="424383" y="4880103"/>
            <a:ext cx="2172090" cy="277028"/>
          </a:xfrm>
        </p:spPr>
        <p:txBody>
          <a:bodyPr/>
          <a:lstStyle/>
          <a:p>
            <a:r>
              <a:rPr kumimoji="1" lang="en-US" altLang="ja-JP" sz="1800" dirty="0">
                <a:latin typeface="メイリオ" panose="020B0604030504040204" pitchFamily="50" charset="-128"/>
                <a:ea typeface="メイリオ" panose="020B0604030504040204" pitchFamily="50" charset="-128"/>
                <a:cs typeface="メイリオ" panose="020B0604030504040204" pitchFamily="50" charset="-128"/>
              </a:rPr>
              <a:t>Case 1-1 </a:t>
            </a:r>
          </a:p>
          <a:p>
            <a:r>
              <a:rPr kumimoji="1"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吸引効果あり）</a:t>
            </a:r>
          </a:p>
        </p:txBody>
      </p:sp>
      <p:sp>
        <p:nvSpPr>
          <p:cNvPr id="12" name="コンテンツ プレースホルダー 5">
            <a:extLst>
              <a:ext uri="{FF2B5EF4-FFF2-40B4-BE49-F238E27FC236}">
                <a16:creationId xmlns:a16="http://schemas.microsoft.com/office/drawing/2014/main" id="{924623C0-9EFC-4782-8C2D-EB1164B9592F}"/>
              </a:ext>
            </a:extLst>
          </p:cNvPr>
          <p:cNvSpPr txBox="1">
            <a:spLocks/>
          </p:cNvSpPr>
          <p:nvPr/>
        </p:nvSpPr>
        <p:spPr>
          <a:xfrm>
            <a:off x="2596473" y="4887995"/>
            <a:ext cx="2176506"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Case 1-2</a:t>
            </a:r>
          </a:p>
          <a:p>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自然落下</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356663" y="3874657"/>
            <a:ext cx="3599426" cy="2738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p:cNvSpPr txBox="1"/>
          <p:nvPr/>
        </p:nvSpPr>
        <p:spPr>
          <a:xfrm>
            <a:off x="545124" y="1191590"/>
            <a:ext cx="1986499" cy="400110"/>
          </a:xfrm>
          <a:prstGeom prst="rect">
            <a:avLst/>
          </a:prstGeom>
          <a:noFill/>
        </p:spPr>
        <p:txBody>
          <a:bodyPr wrap="square" rtlCol="0">
            <a:spAutoFit/>
          </a:bodyPr>
          <a:lstStyle/>
          <a:p>
            <a:r>
              <a:rPr kumimoji="1" lang="ja-JP" altLang="en-US" sz="2000" dirty="0">
                <a:latin typeface="+mj-ea"/>
                <a:ea typeface="+mj-ea"/>
              </a:rPr>
              <a:t>粒子流入の様子</a:t>
            </a:r>
          </a:p>
        </p:txBody>
      </p:sp>
      <p:sp>
        <p:nvSpPr>
          <p:cNvPr id="16" name="下矢印 15">
            <a:extLst>
              <a:ext uri="{FF2B5EF4-FFF2-40B4-BE49-F238E27FC236}">
                <a16:creationId xmlns:a16="http://schemas.microsoft.com/office/drawing/2014/main" id="{F75BD82B-1F2C-8D48-ABC6-4DCF09391D73}"/>
              </a:ext>
            </a:extLst>
          </p:cNvPr>
          <p:cNvSpPr/>
          <p:nvPr/>
        </p:nvSpPr>
        <p:spPr>
          <a:xfrm rot="16200000">
            <a:off x="1686999" y="5665114"/>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2098692" y="5709259"/>
            <a:ext cx="5661569" cy="3852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吸引効果により粒子の充填が促される。</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b="7029"/>
          <a:stretch/>
        </p:blipFill>
        <p:spPr>
          <a:xfrm>
            <a:off x="4929476" y="1850214"/>
            <a:ext cx="4183496" cy="2917095"/>
          </a:xfrm>
          <a:prstGeom prst="rect">
            <a:avLst/>
          </a:prstGeom>
        </p:spPr>
      </p:pic>
      <p:sp>
        <p:nvSpPr>
          <p:cNvPr id="18" name="コンテンツ プレースホルダー 5">
            <a:extLst>
              <a:ext uri="{FF2B5EF4-FFF2-40B4-BE49-F238E27FC236}">
                <a16:creationId xmlns:a16="http://schemas.microsoft.com/office/drawing/2014/main" id="{286523AA-266B-4D29-AB64-4089D44C3BD3}"/>
              </a:ext>
            </a:extLst>
          </p:cNvPr>
          <p:cNvSpPr>
            <a:spLocks noGrp="1"/>
          </p:cNvSpPr>
          <p:nvPr>
            <p:ph idx="18"/>
          </p:nvPr>
        </p:nvSpPr>
        <p:spPr>
          <a:xfrm>
            <a:off x="5422617" y="4928862"/>
            <a:ext cx="1887683" cy="277028"/>
          </a:xfrm>
        </p:spPr>
        <p:txBody>
          <a:bodyPr/>
          <a:lstStyle/>
          <a:p>
            <a:r>
              <a:rPr kumimoji="1" lang="en-US" altLang="ja-JP" sz="1800" dirty="0">
                <a:latin typeface="メイリオ" panose="020B0604030504040204" pitchFamily="50" charset="-128"/>
                <a:ea typeface="メイリオ" panose="020B0604030504040204" pitchFamily="50" charset="-128"/>
                <a:cs typeface="メイリオ" panose="020B0604030504040204" pitchFamily="50" charset="-128"/>
              </a:rPr>
              <a:t>Case 1-1 </a:t>
            </a:r>
          </a:p>
          <a:p>
            <a:r>
              <a:rPr kumimoji="1"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吸引効果あり）</a:t>
            </a:r>
          </a:p>
        </p:txBody>
      </p:sp>
      <p:sp>
        <p:nvSpPr>
          <p:cNvPr id="19" name="コンテンツ プレースホルダー 5">
            <a:extLst>
              <a:ext uri="{FF2B5EF4-FFF2-40B4-BE49-F238E27FC236}">
                <a16:creationId xmlns:a16="http://schemas.microsoft.com/office/drawing/2014/main" id="{924623C0-9EFC-4782-8C2D-EB1164B9592F}"/>
              </a:ext>
            </a:extLst>
          </p:cNvPr>
          <p:cNvSpPr txBox="1">
            <a:spLocks/>
          </p:cNvSpPr>
          <p:nvPr/>
        </p:nvSpPr>
        <p:spPr>
          <a:xfrm>
            <a:off x="7310300" y="4912155"/>
            <a:ext cx="1647635"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Case 1-2</a:t>
            </a:r>
          </a:p>
          <a:p>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自然落下</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1" name="直線コネクタ 20"/>
          <p:cNvCxnSpPr>
            <a:cxnSpLocks/>
          </p:cNvCxnSpPr>
          <p:nvPr/>
        </p:nvCxnSpPr>
        <p:spPr>
          <a:xfrm flipV="1">
            <a:off x="5952562" y="3147995"/>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cxnSpLocks/>
          </p:cNvCxnSpPr>
          <p:nvPr/>
        </p:nvCxnSpPr>
        <p:spPr>
          <a:xfrm flipV="1">
            <a:off x="5952562" y="4502452"/>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BF26940-3165-4E1D-AB54-C44DFDCF1393}"/>
              </a:ext>
            </a:extLst>
          </p:cNvPr>
          <p:cNvCxnSpPr>
            <a:cxnSpLocks/>
          </p:cNvCxnSpPr>
          <p:nvPr/>
        </p:nvCxnSpPr>
        <p:spPr>
          <a:xfrm flipV="1">
            <a:off x="7310300" y="3025187"/>
            <a:ext cx="1394259"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E309DC46-67ED-4BB7-AF95-366C6367DDA5}"/>
              </a:ext>
            </a:extLst>
          </p:cNvPr>
          <p:cNvCxnSpPr>
            <a:cxnSpLocks/>
          </p:cNvCxnSpPr>
          <p:nvPr/>
        </p:nvCxnSpPr>
        <p:spPr>
          <a:xfrm flipV="1">
            <a:off x="7328560" y="4211478"/>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7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545124" y="0"/>
            <a:ext cx="7985612" cy="1064469"/>
          </a:xfrm>
        </p:spPr>
        <p:txBody>
          <a:bodyPr/>
          <a:lstStyle/>
          <a:p>
            <a:r>
              <a:rPr lang="ja-JP" altLang="en-US" dirty="0"/>
              <a:t>結果・考察</a:t>
            </a:r>
            <a:endParaRPr kumimoji="1" lang="ja-JP" altLang="en-US" dirty="0"/>
          </a:p>
        </p:txBody>
      </p:sp>
      <p:sp>
        <p:nvSpPr>
          <p:cNvPr id="6" name="コンテンツ プレースホルダー 5">
            <a:extLst>
              <a:ext uri="{FF2B5EF4-FFF2-40B4-BE49-F238E27FC236}">
                <a16:creationId xmlns:a16="http://schemas.microsoft.com/office/drawing/2014/main" id="{286523AA-266B-4D29-AB64-4089D44C3BD3}"/>
              </a:ext>
            </a:extLst>
          </p:cNvPr>
          <p:cNvSpPr>
            <a:spLocks noGrp="1"/>
          </p:cNvSpPr>
          <p:nvPr>
            <p:ph idx="18"/>
          </p:nvPr>
        </p:nvSpPr>
        <p:spPr>
          <a:xfrm>
            <a:off x="359533" y="4794170"/>
            <a:ext cx="2172090" cy="277028"/>
          </a:xfrm>
        </p:spPr>
        <p:txBody>
          <a:bodyPr/>
          <a:lstStyle/>
          <a:p>
            <a:r>
              <a:rPr kumimoji="1" lang="en-US" altLang="ja-JP" sz="1800" dirty="0">
                <a:latin typeface="メイリオ" panose="020B0604030504040204" pitchFamily="50" charset="-128"/>
                <a:ea typeface="メイリオ" panose="020B0604030504040204" pitchFamily="50" charset="-128"/>
                <a:cs typeface="メイリオ" panose="020B0604030504040204" pitchFamily="50" charset="-128"/>
              </a:rPr>
              <a:t>Case 1-1 </a:t>
            </a:r>
          </a:p>
          <a:p>
            <a:r>
              <a:rPr kumimoji="1"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吸引効果あり）</a:t>
            </a:r>
          </a:p>
        </p:txBody>
      </p:sp>
      <p:sp>
        <p:nvSpPr>
          <p:cNvPr id="12" name="コンテンツ プレースホルダー 5">
            <a:extLst>
              <a:ext uri="{FF2B5EF4-FFF2-40B4-BE49-F238E27FC236}">
                <a16:creationId xmlns:a16="http://schemas.microsoft.com/office/drawing/2014/main" id="{924623C0-9EFC-4782-8C2D-EB1164B9592F}"/>
              </a:ext>
            </a:extLst>
          </p:cNvPr>
          <p:cNvSpPr txBox="1">
            <a:spLocks/>
          </p:cNvSpPr>
          <p:nvPr/>
        </p:nvSpPr>
        <p:spPr>
          <a:xfrm>
            <a:off x="2531623" y="4802062"/>
            <a:ext cx="2176506"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Case 1-2</a:t>
            </a:r>
          </a:p>
          <a:p>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自然落下</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291813" y="3788724"/>
            <a:ext cx="3599426" cy="2738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下矢印 15">
            <a:extLst>
              <a:ext uri="{FF2B5EF4-FFF2-40B4-BE49-F238E27FC236}">
                <a16:creationId xmlns:a16="http://schemas.microsoft.com/office/drawing/2014/main" id="{F75BD82B-1F2C-8D48-ABC6-4DCF09391D73}"/>
              </a:ext>
            </a:extLst>
          </p:cNvPr>
          <p:cNvSpPr/>
          <p:nvPr/>
        </p:nvSpPr>
        <p:spPr>
          <a:xfrm rot="16200000">
            <a:off x="344305" y="5664652"/>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755999" y="5708797"/>
            <a:ext cx="8134636" cy="3852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吸引効果は、下杵の降下の瞬間に圧力勾配が生じることで作用する。</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8" name="コンテンツ プレースホルダー 5">
            <a:extLst>
              <a:ext uri="{FF2B5EF4-FFF2-40B4-BE49-F238E27FC236}">
                <a16:creationId xmlns:a16="http://schemas.microsoft.com/office/drawing/2014/main" id="{286523AA-266B-4D29-AB64-4089D44C3BD3}"/>
              </a:ext>
            </a:extLst>
          </p:cNvPr>
          <p:cNvSpPr>
            <a:spLocks noGrp="1"/>
          </p:cNvSpPr>
          <p:nvPr>
            <p:ph idx="18"/>
          </p:nvPr>
        </p:nvSpPr>
        <p:spPr>
          <a:xfrm>
            <a:off x="5357767" y="4842929"/>
            <a:ext cx="1887683" cy="277028"/>
          </a:xfrm>
        </p:spPr>
        <p:txBody>
          <a:bodyPr/>
          <a:lstStyle/>
          <a:p>
            <a:r>
              <a:rPr kumimoji="1" lang="en-US" altLang="ja-JP" sz="1800" dirty="0">
                <a:latin typeface="メイリオ" panose="020B0604030504040204" pitchFamily="50" charset="-128"/>
                <a:ea typeface="メイリオ" panose="020B0604030504040204" pitchFamily="50" charset="-128"/>
                <a:cs typeface="メイリオ" panose="020B0604030504040204" pitchFamily="50" charset="-128"/>
              </a:rPr>
              <a:t>Case 1-1 </a:t>
            </a:r>
          </a:p>
          <a:p>
            <a:r>
              <a:rPr kumimoji="1"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800" dirty="0">
                <a:latin typeface="メイリオ" panose="020B0604030504040204" pitchFamily="50" charset="-128"/>
                <a:ea typeface="メイリオ" panose="020B0604030504040204" pitchFamily="50" charset="-128"/>
                <a:cs typeface="メイリオ" panose="020B0604030504040204" pitchFamily="50" charset="-128"/>
              </a:rPr>
              <a:t>吸引効果あり）</a:t>
            </a:r>
          </a:p>
        </p:txBody>
      </p:sp>
      <p:sp>
        <p:nvSpPr>
          <p:cNvPr id="19" name="コンテンツ プレースホルダー 5">
            <a:extLst>
              <a:ext uri="{FF2B5EF4-FFF2-40B4-BE49-F238E27FC236}">
                <a16:creationId xmlns:a16="http://schemas.microsoft.com/office/drawing/2014/main" id="{924623C0-9EFC-4782-8C2D-EB1164B9592F}"/>
              </a:ext>
            </a:extLst>
          </p:cNvPr>
          <p:cNvSpPr txBox="1">
            <a:spLocks/>
          </p:cNvSpPr>
          <p:nvPr/>
        </p:nvSpPr>
        <p:spPr>
          <a:xfrm>
            <a:off x="7071270" y="4802447"/>
            <a:ext cx="1647635"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Case 1-2</a:t>
            </a:r>
          </a:p>
          <a:p>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cs typeface="メイリオ" panose="020B0604030504040204" pitchFamily="50" charset="-128"/>
              </a:rPr>
              <a:t>自然落下</a:t>
            </a:r>
            <a:r>
              <a:rPr lang="en-US" altLang="ja-JP" sz="18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8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552" y="1708709"/>
            <a:ext cx="4178960" cy="3134220"/>
          </a:xfrm>
          <a:prstGeom prst="rect">
            <a:avLst/>
          </a:prstGeom>
        </p:spPr>
      </p:pic>
      <p:pic>
        <p:nvPicPr>
          <p:cNvPr id="9" name="pressu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9140" y="1807497"/>
            <a:ext cx="4404966" cy="2936644"/>
          </a:xfrm>
          <a:prstGeom prst="rect">
            <a:avLst/>
          </a:prstGeom>
          <a:ln w="19050">
            <a:solidFill>
              <a:schemeClr val="bg1">
                <a:lumMod val="50000"/>
              </a:schemeClr>
            </a:solidFill>
          </a:ln>
        </p:spPr>
      </p:pic>
      <p:sp>
        <p:nvSpPr>
          <p:cNvPr id="14" name="テキスト ボックス 13">
            <a:extLst>
              <a:ext uri="{FF2B5EF4-FFF2-40B4-BE49-F238E27FC236}">
                <a16:creationId xmlns:a16="http://schemas.microsoft.com/office/drawing/2014/main" id="{30442810-0AFA-4DFD-8BF0-422B00DD353D}"/>
              </a:ext>
            </a:extLst>
          </p:cNvPr>
          <p:cNvSpPr txBox="1"/>
          <p:nvPr/>
        </p:nvSpPr>
        <p:spPr>
          <a:xfrm>
            <a:off x="545124" y="1191590"/>
            <a:ext cx="1986499" cy="400110"/>
          </a:xfrm>
          <a:prstGeom prst="rect">
            <a:avLst/>
          </a:prstGeom>
          <a:noFill/>
        </p:spPr>
        <p:txBody>
          <a:bodyPr wrap="square" rtlCol="0">
            <a:spAutoFit/>
          </a:bodyPr>
          <a:lstStyle/>
          <a:p>
            <a:r>
              <a:rPr kumimoji="1" lang="ja-JP" altLang="en-US" sz="2000" dirty="0">
                <a:latin typeface="+mj-ea"/>
                <a:ea typeface="+mj-ea"/>
              </a:rPr>
              <a:t>圧力勾配の様子</a:t>
            </a:r>
          </a:p>
        </p:txBody>
      </p:sp>
    </p:spTree>
    <p:extLst>
      <p:ext uri="{BB962C8B-B14F-4D97-AF65-F5344CB8AC3E}">
        <p14:creationId xmlns:p14="http://schemas.microsoft.com/office/powerpoint/2010/main" val="179056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CA78AAC-D29C-4A06-A63C-975BA9177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385" y="1283112"/>
            <a:ext cx="4220860" cy="3165645"/>
          </a:xfrm>
          <a:prstGeom prst="rect">
            <a:avLst/>
          </a:prstGeom>
          <a:ln w="19050">
            <a:solidFill>
              <a:schemeClr val="bg1">
                <a:lumMod val="50000"/>
              </a:schemeClr>
            </a:solidFill>
          </a:ln>
        </p:spPr>
      </p:pic>
      <p:pic>
        <p:nvPicPr>
          <p:cNvPr id="4" name="図 3">
            <a:extLst>
              <a:ext uri="{FF2B5EF4-FFF2-40B4-BE49-F238E27FC236}">
                <a16:creationId xmlns:a16="http://schemas.microsoft.com/office/drawing/2014/main" id="{CD5E5805-15E2-4E6B-BA66-70723C4BA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235" y="1282567"/>
            <a:ext cx="4222314" cy="3166736"/>
          </a:xfrm>
          <a:prstGeom prst="rect">
            <a:avLst/>
          </a:prstGeom>
          <a:ln w="19050">
            <a:solidFill>
              <a:schemeClr val="bg1">
                <a:lumMod val="50000"/>
              </a:schemeClr>
            </a:solidFill>
          </a:ln>
        </p:spPr>
      </p:pic>
      <p:sp>
        <p:nvSpPr>
          <p:cNvPr id="21" name="タイトル 20">
            <a:extLst>
              <a:ext uri="{FF2B5EF4-FFF2-40B4-BE49-F238E27FC236}">
                <a16:creationId xmlns:a16="http://schemas.microsoft.com/office/drawing/2014/main" id="{D2C14EE1-B026-4E8A-9D19-764E0D7DE7A6}"/>
              </a:ext>
            </a:extLst>
          </p:cNvPr>
          <p:cNvSpPr>
            <a:spLocks noGrp="1"/>
          </p:cNvSpPr>
          <p:nvPr>
            <p:ph type="title"/>
          </p:nvPr>
        </p:nvSpPr>
        <p:spPr/>
        <p:txBody>
          <a:bodyPr>
            <a:normAutofit/>
          </a:bodyPr>
          <a:lstStyle/>
          <a:p>
            <a:r>
              <a:rPr lang="ja-JP" altLang="en-US" dirty="0"/>
              <a:t>結果・考察</a:t>
            </a:r>
            <a:endParaRPr kumimoji="1" lang="ja-JP" altLang="en-US" dirty="0"/>
          </a:p>
        </p:txBody>
      </p:sp>
      <p:sp>
        <p:nvSpPr>
          <p:cNvPr id="13"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289141" y="4448719"/>
            <a:ext cx="4213910" cy="208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充填中に</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おける粒子数の推移</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下矢印 44"/>
          <p:cNvSpPr/>
          <p:nvPr/>
        </p:nvSpPr>
        <p:spPr>
          <a:xfrm rot="16200000">
            <a:off x="502997" y="5648606"/>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914690" y="5692751"/>
            <a:ext cx="7696535" cy="3852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吸引効果により粒子が勢いよく流入し、充填時間は短縮された。</a:t>
            </a:r>
            <a:endPar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1" name="直線コネクタ 10"/>
          <p:cNvCxnSpPr>
            <a:cxnSpLocks/>
          </p:cNvCxnSpPr>
          <p:nvPr/>
        </p:nvCxnSpPr>
        <p:spPr>
          <a:xfrm>
            <a:off x="3801459" y="1557102"/>
            <a:ext cx="15613" cy="248465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p:cNvCxnSpPr>
          <p:nvPr/>
        </p:nvCxnSpPr>
        <p:spPr>
          <a:xfrm flipH="1">
            <a:off x="3193497" y="1557102"/>
            <a:ext cx="23678" cy="248465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875945" y="2740920"/>
            <a:ext cx="663746" cy="276999"/>
          </a:xfrm>
          <a:prstGeom prst="rect">
            <a:avLst/>
          </a:prstGeom>
          <a:noFill/>
        </p:spPr>
        <p:txBody>
          <a:bodyPr wrap="square" rtlCol="0">
            <a:spAutoFit/>
          </a:bodyPr>
          <a:lstStyle/>
          <a:p>
            <a:r>
              <a:rPr kumimoji="1" lang="en-US" altLang="ja-JP" sz="1200" dirty="0"/>
              <a:t>0.174 s</a:t>
            </a:r>
            <a:endParaRPr kumimoji="1" lang="ja-JP" altLang="en-US" sz="1200" dirty="0"/>
          </a:p>
        </p:txBody>
      </p:sp>
      <p:sp>
        <p:nvSpPr>
          <p:cNvPr id="43" name="テキスト ボックス 42"/>
          <p:cNvSpPr txBox="1"/>
          <p:nvPr/>
        </p:nvSpPr>
        <p:spPr>
          <a:xfrm>
            <a:off x="2883795" y="3414873"/>
            <a:ext cx="877416" cy="369332"/>
          </a:xfrm>
          <a:prstGeom prst="rect">
            <a:avLst/>
          </a:prstGeom>
          <a:noFill/>
        </p:spPr>
        <p:txBody>
          <a:bodyPr wrap="square" rtlCol="0">
            <a:spAutoFit/>
          </a:bodyPr>
          <a:lstStyle/>
          <a:p>
            <a:r>
              <a:rPr lang="ja-JP" altLang="en-US" dirty="0">
                <a:solidFill>
                  <a:srgbClr val="FF0000"/>
                </a:solidFill>
              </a:rPr>
              <a:t>約</a:t>
            </a:r>
            <a:r>
              <a:rPr lang="en-US" altLang="ja-JP" dirty="0">
                <a:solidFill>
                  <a:srgbClr val="FF0000"/>
                </a:solidFill>
              </a:rPr>
              <a:t>83%</a:t>
            </a:r>
            <a:endParaRPr kumimoji="1" lang="ja-JP" altLang="en-US" dirty="0">
              <a:solidFill>
                <a:srgbClr val="FF0000"/>
              </a:solidFill>
            </a:endParaRPr>
          </a:p>
        </p:txBody>
      </p:sp>
      <p:sp>
        <p:nvSpPr>
          <p:cNvPr id="50" name="テキスト ボックス 49"/>
          <p:cNvSpPr txBox="1"/>
          <p:nvPr/>
        </p:nvSpPr>
        <p:spPr>
          <a:xfrm>
            <a:off x="3559553" y="2741698"/>
            <a:ext cx="663746" cy="276999"/>
          </a:xfrm>
          <a:prstGeom prst="rect">
            <a:avLst/>
          </a:prstGeom>
          <a:noFill/>
        </p:spPr>
        <p:txBody>
          <a:bodyPr wrap="square" rtlCol="0">
            <a:spAutoFit/>
          </a:bodyPr>
          <a:lstStyle/>
          <a:p>
            <a:r>
              <a:rPr kumimoji="1" lang="en-US" altLang="ja-JP" sz="1200" dirty="0"/>
              <a:t>0.210 s</a:t>
            </a:r>
            <a:endParaRPr kumimoji="1" lang="ja-JP" altLang="en-US" sz="1200" dirty="0"/>
          </a:p>
        </p:txBody>
      </p:sp>
      <p:sp>
        <p:nvSpPr>
          <p:cNvPr id="60"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232666" y="4854055"/>
            <a:ext cx="4213911"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吸引効果のある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1-1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1-2</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と比較し、</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充填時間が約 </a:t>
            </a:r>
            <a:r>
              <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83%</a:t>
            </a:r>
            <a:r>
              <a:rPr lang="ja-JP" altLang="en-US"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に短縮された。</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このことより、吸引効果による短縮作用が定量的に示された。</a:t>
            </a:r>
            <a:endParaRPr lang="en-US" altLang="ja-JP" sz="12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493358" y="4620698"/>
            <a:ext cx="3646820" cy="1405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図中の時刻は各</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Case</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における最終的な充填量の</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99%</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に達した時刻</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63" name="コンテンツ プレースホルダー 5">
            <a:extLst>
              <a:ext uri="{FF2B5EF4-FFF2-40B4-BE49-F238E27FC236}">
                <a16:creationId xmlns:a16="http://schemas.microsoft.com/office/drawing/2014/main" id="{0C24E3AA-CCF0-4EAD-9F44-85AA20AA3694}"/>
              </a:ext>
            </a:extLst>
          </p:cNvPr>
          <p:cNvSpPr txBox="1">
            <a:spLocks/>
          </p:cNvSpPr>
          <p:nvPr/>
        </p:nvSpPr>
        <p:spPr>
          <a:xfrm>
            <a:off x="4737335" y="4471475"/>
            <a:ext cx="4213910" cy="208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粒子の流入量</a:t>
            </a:r>
          </a:p>
        </p:txBody>
      </p:sp>
      <p:sp>
        <p:nvSpPr>
          <p:cNvPr id="66" name="正方形/長方形 65"/>
          <p:cNvSpPr/>
          <p:nvPr/>
        </p:nvSpPr>
        <p:spPr>
          <a:xfrm>
            <a:off x="4747961" y="2039151"/>
            <a:ext cx="204725" cy="1341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rot="16200000">
            <a:off x="3795370" y="2524868"/>
            <a:ext cx="2095713" cy="261610"/>
          </a:xfrm>
          <a:prstGeom prst="rect">
            <a:avLst/>
          </a:prstGeom>
          <a:noFill/>
        </p:spPr>
        <p:txBody>
          <a:bodyPr wrap="square" rtlCol="0">
            <a:spAutoFit/>
          </a:bodyPr>
          <a:lstStyle/>
          <a:p>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Flux of Particles [1/s</a:t>
            </a:r>
            <a:r>
              <a:rPr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rPr>
              <a:t>・</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mm</a:t>
            </a:r>
            <a:r>
              <a:rPr lang="en-US" altLang="ja-JP" sz="1100" baseline="30000" dirty="0">
                <a:latin typeface="Times New Roman" panose="02020603050405020304" pitchFamily="18" charset="0"/>
                <a:ea typeface="ＭＳ ゴシック" panose="020B0609070205080204" pitchFamily="49" charset="-128"/>
                <a:cs typeface="Times New Roman" panose="02020603050405020304" pitchFamily="18" charset="0"/>
              </a:rPr>
              <a:t>2</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a:t>
            </a:r>
            <a:endParaRPr kumimoji="1"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endParaRPr>
          </a:p>
        </p:txBody>
      </p:sp>
      <p:sp>
        <p:nvSpPr>
          <p:cNvPr id="77" name="右矢印 76"/>
          <p:cNvSpPr/>
          <p:nvPr/>
        </p:nvSpPr>
        <p:spPr>
          <a:xfrm rot="10800000">
            <a:off x="3217175" y="3156386"/>
            <a:ext cx="587103" cy="28512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78"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4680860" y="4837563"/>
            <a:ext cx="4213911"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吸引効果のある</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1-1</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では、流量が急激に変化しており、勢い良く流入したと考えられる。一方</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Case 1-2</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では、一定の量を保しながら流入したと考えられる。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1" name="図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563137" y="2039151"/>
            <a:ext cx="750816" cy="996659"/>
          </a:xfrm>
          <a:prstGeom prst="rect">
            <a:avLst/>
          </a:prstGeom>
        </p:spPr>
      </p:pic>
      <p:cxnSp>
        <p:nvCxnSpPr>
          <p:cNvPr id="83" name="直線矢印コネクタ 82"/>
          <p:cNvCxnSpPr/>
          <p:nvPr/>
        </p:nvCxnSpPr>
        <p:spPr>
          <a:xfrm>
            <a:off x="7226061" y="2299337"/>
            <a:ext cx="555810" cy="183267"/>
          </a:xfrm>
          <a:prstGeom prst="straightConnector1">
            <a:avLst/>
          </a:prstGeom>
          <a:ln>
            <a:solidFill>
              <a:srgbClr val="32AE33"/>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p:cNvSpPr txBox="1"/>
          <p:nvPr/>
        </p:nvSpPr>
        <p:spPr>
          <a:xfrm>
            <a:off x="6633237" y="2031067"/>
            <a:ext cx="763543" cy="307777"/>
          </a:xfrm>
          <a:prstGeom prst="rect">
            <a:avLst/>
          </a:prstGeom>
          <a:noFill/>
        </p:spPr>
        <p:txBody>
          <a:bodyPr wrap="square" rtlCol="0">
            <a:spAutoFit/>
          </a:bodyPr>
          <a:lstStyle/>
          <a:p>
            <a:r>
              <a:rPr kumimoji="1" lang="ja-JP" altLang="en-US" sz="1400" dirty="0"/>
              <a:t>流入面</a:t>
            </a:r>
          </a:p>
        </p:txBody>
      </p:sp>
      <p:sp>
        <p:nvSpPr>
          <p:cNvPr id="86" name="コンテンツ プレースホルダー 16">
            <a:extLst>
              <a:ext uri="{FF2B5EF4-FFF2-40B4-BE49-F238E27FC236}">
                <a16:creationId xmlns:a16="http://schemas.microsoft.com/office/drawing/2014/main" id="{33C108FA-935F-4566-9751-07FBD53E66BB}"/>
              </a:ext>
            </a:extLst>
          </p:cNvPr>
          <p:cNvSpPr txBox="1">
            <a:spLocks/>
          </p:cNvSpPr>
          <p:nvPr/>
        </p:nvSpPr>
        <p:spPr>
          <a:xfrm>
            <a:off x="5020879" y="4619145"/>
            <a:ext cx="3646820" cy="1405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各</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Case</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において流入面を粒子が初めて通過した時刻を</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 0s </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としている</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a:t>
            </a:r>
          </a:p>
        </p:txBody>
      </p:sp>
    </p:spTree>
    <p:extLst>
      <p:ext uri="{BB962C8B-B14F-4D97-AF65-F5344CB8AC3E}">
        <p14:creationId xmlns:p14="http://schemas.microsoft.com/office/powerpoint/2010/main" val="856501584"/>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19704</TotalTime>
  <Words>2877</Words>
  <Application>Microsoft Office PowerPoint</Application>
  <PresentationFormat>画面に合わせる (4:3)</PresentationFormat>
  <Paragraphs>401</Paragraphs>
  <Slides>21</Slides>
  <Notes>4</Notes>
  <HiddenSlides>6</HiddenSlides>
  <MMClips>5</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21</vt:i4>
      </vt:variant>
    </vt:vector>
  </HeadingPairs>
  <TitlesOfParts>
    <vt:vector size="36" baseType="lpstr">
      <vt:lpstr>Malgun Gothic</vt:lpstr>
      <vt:lpstr>ＭＳ Ｐゴシック</vt:lpstr>
      <vt:lpstr>ヒラギノ丸ゴ Pro W4</vt:lpstr>
      <vt:lpstr>メイリオ</vt:lpstr>
      <vt:lpstr>源ノ角ゴシック JP Normal</vt:lpstr>
      <vt:lpstr>游ゴシック</vt:lpstr>
      <vt:lpstr>游ゴシック Light</vt:lpstr>
      <vt:lpstr>Arial</vt:lpstr>
      <vt:lpstr>Calibri</vt:lpstr>
      <vt:lpstr>Calibri Light</vt:lpstr>
      <vt:lpstr>Cambria Math</vt:lpstr>
      <vt:lpstr>Segoe UI</vt:lpstr>
      <vt:lpstr>Times New Roman</vt:lpstr>
      <vt:lpstr>1_デザインの設定</vt:lpstr>
      <vt:lpstr>3_デザインの設定</vt:lpstr>
      <vt:lpstr>PowerPoint プレゼンテーション</vt:lpstr>
      <vt:lpstr>背景</vt:lpstr>
      <vt:lpstr>先行研究・本研究の目的</vt:lpstr>
      <vt:lpstr>数値解析の手法</vt:lpstr>
      <vt:lpstr>PowerPoint プレゼンテーション</vt:lpstr>
      <vt:lpstr>解析条件</vt:lpstr>
      <vt:lpstr>結果・考察</vt:lpstr>
      <vt:lpstr>結果・考察</vt:lpstr>
      <vt:lpstr>結果・考察</vt:lpstr>
      <vt:lpstr>PowerPoint プレゼンテーション</vt:lpstr>
      <vt:lpstr>解析条件</vt:lpstr>
      <vt:lpstr>結果・考察</vt:lpstr>
      <vt:lpstr>結果・考察</vt:lpstr>
      <vt:lpstr>結果・考察</vt:lpstr>
      <vt:lpstr>結論</vt:lpstr>
      <vt:lpstr>数値解析の手法</vt:lpstr>
      <vt:lpstr>数値解析の手法</vt:lpstr>
      <vt:lpstr>数値解析の手法</vt:lpstr>
      <vt:lpstr>結果・考察</vt:lpstr>
      <vt:lpstr>結果・考察</vt:lpstr>
      <vt:lpstr>結果・考察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cp:lastModifiedBy>
  <cp:revision>2268</cp:revision>
  <dcterms:created xsi:type="dcterms:W3CDTF">2018-11-05T05:45:49Z</dcterms:created>
  <dcterms:modified xsi:type="dcterms:W3CDTF">2019-02-13T01:19:04Z</dcterms:modified>
</cp:coreProperties>
</file>